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2" r:id="rId3"/>
  </p:sldMasterIdLst>
  <p:notesMasterIdLst>
    <p:notesMasterId r:id="rId12"/>
  </p:notesMasterIdLst>
  <p:sldIdLst>
    <p:sldId id="256" r:id="rId4"/>
    <p:sldId id="265" r:id="rId5"/>
    <p:sldId id="258" r:id="rId6"/>
    <p:sldId id="259" r:id="rId7"/>
    <p:sldId id="266" r:id="rId8"/>
    <p:sldId id="267" r:id="rId9"/>
    <p:sldId id="262" r:id="rId10"/>
    <p:sldId id="264" r:id="rId11"/>
  </p:sldIdLst>
  <p:sldSz cx="9144000" cy="5143500" type="screen16x9"/>
  <p:notesSz cx="6858000" cy="9144000"/>
  <p:embeddedFontLst>
    <p:embeddedFont>
      <p:font typeface="Poppins" panose="00000500000000000000" pitchFamily="2" charset="0"/>
      <p:regular r:id="rId13"/>
      <p:bold r:id="rId14"/>
      <p:italic r:id="rId15"/>
      <p:boldItalic r:id="rId16"/>
    </p:embeddedFont>
    <p:embeddedFont>
      <p:font typeface="Poppins SemiBold" panose="000007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qrvjPbxJilWQH6qEAjXq17DLg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E2825-CA94-9807-E378-47B969204D87}" v="1" dt="2024-09-22T05:09:30.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8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472E2825-CA94-9807-E378-47B969204D87}"/>
    <pc:docChg chg="modSld">
      <pc:chgData name="Guest User" userId="S::urn:spo:anon#6d9f59ae6419f487a2d2c5ad40e5894ea6a3f1b3ac5f2242da9f1c39d6b7d67a::" providerId="AD" clId="Web-{472E2825-CA94-9807-E378-47B969204D87}" dt="2024-09-22T05:09:30.996" v="0"/>
      <pc:docMkLst>
        <pc:docMk/>
      </pc:docMkLst>
      <pc:sldChg chg="delSp">
        <pc:chgData name="Guest User" userId="S::urn:spo:anon#6d9f59ae6419f487a2d2c5ad40e5894ea6a3f1b3ac5f2242da9f1c39d6b7d67a::" providerId="AD" clId="Web-{472E2825-CA94-9807-E378-47B969204D87}" dt="2024-09-22T05:09:30.996" v="0"/>
        <pc:sldMkLst>
          <pc:docMk/>
          <pc:sldMk cId="0" sldId="256"/>
        </pc:sldMkLst>
        <pc:picChg chg="del">
          <ac:chgData name="Guest User" userId="S::urn:spo:anon#6d9f59ae6419f487a2d2c5ad40e5894ea6a3f1b3ac5f2242da9f1c39d6b7d67a::" providerId="AD" clId="Web-{472E2825-CA94-9807-E378-47B969204D87}" dt="2024-09-22T05:09:30.996" v="0"/>
          <ac:picMkLst>
            <pc:docMk/>
            <pc:sldMk cId="0" sldId="256"/>
            <ac:picMk id="69" creationId="{00000000-0000-0000-0000-000000000000}"/>
          </ac:picMkLst>
        </pc:picChg>
      </pc:sldChg>
    </pc:docChg>
  </pc:docChgLst>
  <pc:docChgLst>
    <pc:chgData name="Guest User" userId="S::urn:spo:anon#6d9f59ae6419f487a2d2c5ad40e5894ea6a3f1b3ac5f2242da9f1c39d6b7d67a::" providerId="AD" clId="Web-{146D4AAB-EDCE-E5FD-39E8-3DC30ADDE7E3}"/>
    <pc:docChg chg="delSld">
      <pc:chgData name="Guest User" userId="S::urn:spo:anon#6d9f59ae6419f487a2d2c5ad40e5894ea6a3f1b3ac5f2242da9f1c39d6b7d67a::" providerId="AD" clId="Web-{146D4AAB-EDCE-E5FD-39E8-3DC30ADDE7E3}" dt="2024-09-19T07:02:25.548" v="0"/>
      <pc:docMkLst>
        <pc:docMk/>
      </pc:docMkLst>
      <pc:sldChg chg="del">
        <pc:chgData name="Guest User" userId="S::urn:spo:anon#6d9f59ae6419f487a2d2c5ad40e5894ea6a3f1b3ac5f2242da9f1c39d6b7d67a::" providerId="AD" clId="Web-{146D4AAB-EDCE-E5FD-39E8-3DC30ADDE7E3}" dt="2024-09-19T07:02:25.548" v="0"/>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19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i="0" u="none" strike="noStrike" cap="small">
                <a:solidFill>
                  <a:srgbClr val="000000"/>
                </a:solidFill>
                <a:latin typeface="Arial"/>
                <a:ea typeface="Arial"/>
                <a:cs typeface="Arial"/>
                <a:sym typeface="Arial"/>
              </a:rPr>
              <a:t>What is the role of political parties in a democracy?</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Political Parties help translate the will of the people into policies and actions through the democratic process in various ways:</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Representation</a:t>
            </a:r>
            <a:r>
              <a:rPr lang="en-US" sz="1100" b="0" i="0" u="none" strike="noStrike" cap="none">
                <a:solidFill>
                  <a:srgbClr val="000000"/>
                </a:solidFill>
                <a:latin typeface="Arial"/>
                <a:ea typeface="Arial"/>
                <a:cs typeface="Arial"/>
                <a:sym typeface="Arial"/>
              </a:rPr>
              <a:t>: Political parties represent the interests, values, and concerns of different sections of society. Through the electoral process, parties present candidates who, if elected, become representatives of the people in the parliament.</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Policy Formulation</a:t>
            </a:r>
            <a:r>
              <a:rPr lang="en-US" sz="1100" b="0" i="0" u="none" strike="noStrike" cap="none">
                <a:solidFill>
                  <a:srgbClr val="000000"/>
                </a:solidFill>
                <a:latin typeface="Arial"/>
                <a:ea typeface="Arial"/>
                <a:cs typeface="Arial"/>
                <a:sym typeface="Arial"/>
              </a:rPr>
              <a:t>: Political parties develop and articulate policies on various issues to reflect the party's ideology, values, and the preferences of its supporters. Once in power, the ruling party or coalition implements these policies through legislation and governance.</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Legislation and Governance</a:t>
            </a:r>
            <a:r>
              <a:rPr lang="en-US" sz="1100" b="0" i="0" u="none" strike="noStrike" cap="none">
                <a:solidFill>
                  <a:srgbClr val="000000"/>
                </a:solidFill>
                <a:latin typeface="Arial"/>
                <a:ea typeface="Arial"/>
                <a:cs typeface="Arial"/>
                <a:sym typeface="Arial"/>
              </a:rPr>
              <a:t>: Members of parliament affiliated with political parties debate proposed laws, contribute to policy discussions, and vote on legislation. Additionally, party members often hold executive positions in the government, helping to implement policies and administer public affairs.</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Political Stability and competition</a:t>
            </a:r>
            <a:r>
              <a:rPr lang="en-US" sz="1100" b="0" i="0" u="none" strike="noStrike" cap="none">
                <a:solidFill>
                  <a:srgbClr val="000000"/>
                </a:solidFill>
                <a:latin typeface="Arial"/>
                <a:ea typeface="Arial"/>
                <a:cs typeface="Arial"/>
                <a:sym typeface="Arial"/>
              </a:rPr>
              <a:t>: Through elections, parties offer voters a clear choice, and the winning party or coalition is tasked with providing stable governance.</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Accountability</a:t>
            </a:r>
            <a:r>
              <a:rPr lang="en-US" sz="1100" b="0" i="0" u="none" strike="noStrike" cap="none">
                <a:solidFill>
                  <a:srgbClr val="000000"/>
                </a:solidFill>
                <a:latin typeface="Arial"/>
                <a:ea typeface="Arial"/>
                <a:cs typeface="Arial"/>
                <a:sym typeface="Arial"/>
              </a:rPr>
              <a:t>: Opposition parties scrutinize the actions and policies of the ruling party, question government decisions, and propose alternative policies. This contributes to a system of checks and balances, ensuring that those in power are answerable to the public.</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Facilitating Public Participation</a:t>
            </a:r>
            <a:r>
              <a:rPr lang="en-US" sz="1100" b="0" i="0" u="none" strike="noStrike" cap="none">
                <a:solidFill>
                  <a:srgbClr val="000000"/>
                </a:solidFill>
                <a:latin typeface="Arial"/>
                <a:ea typeface="Arial"/>
                <a:cs typeface="Arial"/>
                <a:sym typeface="Arial"/>
              </a:rPr>
              <a:t>: Parties engage in election campaigns to inform voters about their policies, ideologies, and candidates. These campaigns help voters make informed choices and contribute to shaping the direction of the country.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a4544823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ba4544823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i="0" u="none" strike="noStrike" cap="small">
                <a:solidFill>
                  <a:srgbClr val="000000"/>
                </a:solidFill>
                <a:latin typeface="Arial"/>
                <a:ea typeface="Arial"/>
                <a:cs typeface="Arial"/>
                <a:sym typeface="Arial"/>
              </a:rPr>
              <a:t>Role of Political Parties in Majlis </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Members representing political parties in Majlis refers: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MPs who have been elected to parliament using a particular political party ticket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MPs who join political parties after parliamentary election, and decide to represent a particular political party in the parliament.</a:t>
            </a:r>
            <a:br>
              <a:rPr lang="en-US" b="0"/>
            </a:b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a454482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ba454482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US" b="1" cap="small">
                <a:solidFill>
                  <a:schemeClr val="dk1"/>
                </a:solidFill>
              </a:rPr>
              <a:t>Role of Political Parties in Majlis </a:t>
            </a:r>
            <a:endParaRPr>
              <a:solidFill>
                <a:schemeClr val="dk1"/>
              </a:solidFill>
            </a:endParaRPr>
          </a:p>
          <a:p>
            <a:pPr marL="158750" lvl="0" indent="0" algn="l" rtl="0">
              <a:spcBef>
                <a:spcPts val="0"/>
              </a:spcBef>
              <a:spcAft>
                <a:spcPts val="0"/>
              </a:spcAft>
              <a:buClr>
                <a:schemeClr val="dk1"/>
              </a:buClr>
              <a:buSzPts val="1100"/>
              <a:buFont typeface="Arial"/>
              <a:buNone/>
            </a:pPr>
            <a:r>
              <a:rPr lang="en-US">
                <a:solidFill>
                  <a:schemeClr val="dk1"/>
                </a:solidFill>
              </a:rPr>
              <a:t>Members representing political parties in Majlis refers: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MPs who have been elected to parliament using a particular political party ticket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MPs who join political parties after parliamentary election, and decide to represent a particular political party in the parliament.</a:t>
            </a:r>
            <a:br>
              <a:rPr lang="en-US">
                <a:solidFill>
                  <a:schemeClr val="dk1"/>
                </a:solidFill>
              </a:rPr>
            </a:b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Multi-party systems provide a more diverse representation of political ideologies and interests, allowing citizens to have a broader range of choices and ensuring that a wider spectrum of views is considered in decision-making. Majlis ensures this representation through the following mechanisms.</a:t>
            </a:r>
            <a:endParaRPr b="0"/>
          </a:p>
          <a:p>
            <a:pPr marL="457200" lvl="0" indent="-298450" algn="l" rtl="0">
              <a:lnSpc>
                <a:spcPct val="100000"/>
              </a:lnSpc>
              <a:spcBef>
                <a:spcPts val="0"/>
              </a:spcBef>
              <a:spcAft>
                <a:spcPts val="0"/>
              </a:spcAft>
              <a:buSzPts val="1100"/>
              <a:buChar char="●"/>
            </a:pPr>
            <a:br>
              <a:rPr lang="en-US" b="0"/>
            </a:br>
            <a:r>
              <a:rPr lang="en-US" sz="1100" b="0" i="1" u="none" strike="noStrike" cap="none">
                <a:solidFill>
                  <a:srgbClr val="000000"/>
                </a:solidFill>
                <a:latin typeface="Arial"/>
                <a:ea typeface="Arial"/>
                <a:cs typeface="Arial"/>
                <a:sym typeface="Arial"/>
              </a:rPr>
              <a:t>Majority Leader</a:t>
            </a:r>
            <a:r>
              <a:rPr lang="en-US" sz="1100" b="0" i="0" u="none" strike="noStrike" cap="none">
                <a:solidFill>
                  <a:srgbClr val="000000"/>
                </a:solidFill>
                <a:latin typeface="Arial"/>
                <a:ea typeface="Arial"/>
                <a:cs typeface="Arial"/>
                <a:sym typeface="Arial"/>
              </a:rPr>
              <a:t> - the ranking member representing the party or parties controlling the most number of seats in Majlis.</a:t>
            </a:r>
            <a:endParaRPr b="0"/>
          </a:p>
          <a:p>
            <a:pPr marL="457200" lvl="0" indent="-298450" algn="l" rtl="0">
              <a:lnSpc>
                <a:spcPct val="100000"/>
              </a:lnSpc>
              <a:spcBef>
                <a:spcPts val="0"/>
              </a:spcBef>
              <a:spcAft>
                <a:spcPts val="0"/>
              </a:spcAft>
              <a:buSzPts val="1100"/>
              <a:buChar char="●"/>
            </a:pPr>
            <a:br>
              <a:rPr lang="en-US" b="0"/>
            </a:br>
            <a:r>
              <a:rPr lang="en-US" sz="1100" b="0" i="1" u="none" strike="noStrike" cap="none">
                <a:solidFill>
                  <a:srgbClr val="000000"/>
                </a:solidFill>
                <a:latin typeface="Arial"/>
                <a:ea typeface="Arial"/>
                <a:cs typeface="Arial"/>
                <a:sym typeface="Arial"/>
              </a:rPr>
              <a:t>Minority Leader</a:t>
            </a:r>
            <a:r>
              <a:rPr lang="en-US" sz="1100" b="0" i="0" u="none" strike="noStrike" cap="none">
                <a:solidFill>
                  <a:srgbClr val="000000"/>
                </a:solidFill>
                <a:latin typeface="Arial"/>
                <a:ea typeface="Arial"/>
                <a:cs typeface="Arial"/>
                <a:sym typeface="Arial"/>
              </a:rPr>
              <a:t> - the ranking member representing the party or parties controlling the second most number of seats in Majlis.</a:t>
            </a:r>
            <a:endParaRPr b="0"/>
          </a:p>
          <a:p>
            <a:pPr marL="457200" lvl="0" indent="-298450" algn="l" rtl="0">
              <a:lnSpc>
                <a:spcPct val="100000"/>
              </a:lnSpc>
              <a:spcBef>
                <a:spcPts val="0"/>
              </a:spcBef>
              <a:spcAft>
                <a:spcPts val="0"/>
              </a:spcAft>
              <a:buSzPts val="1100"/>
              <a:buChar char="●"/>
            </a:pPr>
            <a:br>
              <a:rPr lang="en-US" b="0"/>
            </a:br>
            <a:r>
              <a:rPr lang="en-US" sz="1100" b="0" i="1" u="none" strike="noStrike" cap="none">
                <a:solidFill>
                  <a:srgbClr val="000000"/>
                </a:solidFill>
                <a:latin typeface="Arial"/>
                <a:ea typeface="Arial"/>
                <a:cs typeface="Arial"/>
                <a:sym typeface="Arial"/>
              </a:rPr>
              <a:t>Parliamentary Group Leader</a:t>
            </a:r>
            <a:r>
              <a:rPr lang="en-US" sz="1100" b="0" i="0" u="none" strike="noStrike" cap="none">
                <a:solidFill>
                  <a:srgbClr val="000000"/>
                </a:solidFill>
                <a:latin typeface="Arial"/>
                <a:ea typeface="Arial"/>
                <a:cs typeface="Arial"/>
                <a:sym typeface="Arial"/>
              </a:rPr>
              <a:t> - member who determines the will of each political party represented in the Majlis during the debates and other matters</a:t>
            </a:r>
            <a:endParaRPr b="0"/>
          </a:p>
          <a:p>
            <a:pPr marL="457200" lvl="0" indent="-298450" algn="l" rtl="0">
              <a:lnSpc>
                <a:spcPct val="100000"/>
              </a:lnSpc>
              <a:spcBef>
                <a:spcPts val="0"/>
              </a:spcBef>
              <a:spcAft>
                <a:spcPts val="0"/>
              </a:spcAft>
              <a:buSzPts val="1100"/>
              <a:buChar char="●"/>
            </a:pPr>
            <a:br>
              <a:rPr lang="en-US" b="0"/>
            </a:br>
            <a:r>
              <a:rPr lang="en-US" sz="1100" b="0" i="1" u="none" strike="noStrike" cap="none">
                <a:solidFill>
                  <a:srgbClr val="000000"/>
                </a:solidFill>
                <a:latin typeface="Arial"/>
                <a:ea typeface="Arial"/>
                <a:cs typeface="Arial"/>
                <a:sym typeface="Arial"/>
              </a:rPr>
              <a:t>Party whips</a:t>
            </a:r>
            <a:r>
              <a:rPr lang="en-US" sz="1100" b="0" i="0" u="none" strike="noStrike" cap="none">
                <a:solidFill>
                  <a:srgbClr val="000000"/>
                </a:solidFill>
                <a:latin typeface="Arial"/>
                <a:ea typeface="Arial"/>
                <a:cs typeface="Arial"/>
                <a:sym typeface="Arial"/>
              </a:rPr>
              <a:t> - members who have been selected by the Parliamentary Group Leader to support the Parliamentary Group Leader in enforcing the will of the political party. When the number of members of a party represented in the Majlis exceeds five, then a party whip will be determined.  There must be a party whip for every 10 members of the political party.</a:t>
            </a:r>
            <a:endParaRPr b="0"/>
          </a:p>
          <a:p>
            <a:pPr marL="457200" lvl="0" indent="-298450" algn="l" rtl="0">
              <a:lnSpc>
                <a:spcPct val="100000"/>
              </a:lnSpc>
              <a:spcBef>
                <a:spcPts val="0"/>
              </a:spcBef>
              <a:spcAft>
                <a:spcPts val="0"/>
              </a:spcAft>
              <a:buSzPts val="1100"/>
              <a:buChar char="●"/>
            </a:pPr>
            <a:br>
              <a:rPr lang="en-US" b="0"/>
            </a:br>
            <a:r>
              <a:rPr lang="en-US" sz="1100" b="0" i="0" u="none" strike="noStrike" cap="none">
                <a:solidFill>
                  <a:srgbClr val="000000"/>
                </a:solidFill>
                <a:latin typeface="Arial"/>
                <a:ea typeface="Arial"/>
                <a:cs typeface="Arial"/>
                <a:sym typeface="Arial"/>
              </a:rPr>
              <a:t>Independents: MPs who do not represent any political parties are called Independents.</a:t>
            </a:r>
            <a:endParaRPr b="0"/>
          </a:p>
          <a:p>
            <a:pPr marL="457200" lvl="0" indent="-298450" algn="l" rtl="0">
              <a:lnSpc>
                <a:spcPct val="100000"/>
              </a:lnSpc>
              <a:spcBef>
                <a:spcPts val="0"/>
              </a:spcBef>
              <a:spcAft>
                <a:spcPts val="0"/>
              </a:spcAft>
              <a:buSzPts val="1100"/>
              <a:buChar char="●"/>
            </a:pPr>
            <a:br>
              <a:rPr lang="en-US"/>
            </a:b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Activity (20 minutes)</a:t>
            </a:r>
            <a:endParaRPr/>
          </a:p>
          <a:p>
            <a:pPr marL="158750" lvl="0" indent="0" algn="l" rtl="0">
              <a:lnSpc>
                <a:spcPct val="100000"/>
              </a:lnSpc>
              <a:spcBef>
                <a:spcPts val="0"/>
              </a:spcBef>
              <a:spcAft>
                <a:spcPts val="0"/>
              </a:spcAft>
              <a:buSzPts val="1100"/>
              <a:buNone/>
            </a:pPr>
            <a:endParaRPr b="0"/>
          </a:p>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Role play to increase party membership</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Divide the students to groups of 6 or 7.</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group acts as a political party.</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each group to give a name to their party.</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Discuss in their respective groups about the basic principles and philosophies of their party and ways to increase the membership number.</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Ask each group to come forward and share their view points and give reasons why members should join their party.</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Each group should select a leader and a spokesperson.</a:t>
            </a:r>
            <a:endParaRPr b="0"/>
          </a:p>
          <a:p>
            <a:pPr marL="15875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1"/>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1"/>
          <p:cNvGrpSpPr/>
          <p:nvPr/>
        </p:nvGrpSpPr>
        <p:grpSpPr>
          <a:xfrm>
            <a:off x="-801676" y="-1619242"/>
            <a:ext cx="9514225" cy="8244806"/>
            <a:chOff x="-801676" y="-1619242"/>
            <a:chExt cx="9514225" cy="8244806"/>
          </a:xfrm>
        </p:grpSpPr>
        <p:sp>
          <p:nvSpPr>
            <p:cNvPr id="13" name="Google Shape;13;p11"/>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1"/>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1"/>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g2ba45448230_0_394"/>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6000"/>
            </a:lvl1pPr>
            <a:lvl2pPr lvl="1" algn="ctr" rtl="0">
              <a:lnSpc>
                <a:spcPct val="100000"/>
              </a:lnSpc>
              <a:spcBef>
                <a:spcPts val="0"/>
              </a:spcBef>
              <a:spcAft>
                <a:spcPts val="0"/>
              </a:spcAft>
              <a:buSzPts val="3500"/>
              <a:buNone/>
              <a:defRPr/>
            </a:lvl2pPr>
            <a:lvl3pPr lvl="2" algn="ctr" rtl="0">
              <a:lnSpc>
                <a:spcPct val="100000"/>
              </a:lnSpc>
              <a:spcBef>
                <a:spcPts val="0"/>
              </a:spcBef>
              <a:spcAft>
                <a:spcPts val="0"/>
              </a:spcAft>
              <a:buSzPts val="3500"/>
              <a:buNone/>
              <a:defRPr/>
            </a:lvl3pPr>
            <a:lvl4pPr lvl="3" algn="ctr" rtl="0">
              <a:lnSpc>
                <a:spcPct val="100000"/>
              </a:lnSpc>
              <a:spcBef>
                <a:spcPts val="0"/>
              </a:spcBef>
              <a:spcAft>
                <a:spcPts val="0"/>
              </a:spcAft>
              <a:buSzPts val="3500"/>
              <a:buNone/>
              <a:defRPr/>
            </a:lvl4pPr>
            <a:lvl5pPr lvl="4" algn="ctr" rtl="0">
              <a:lnSpc>
                <a:spcPct val="100000"/>
              </a:lnSpc>
              <a:spcBef>
                <a:spcPts val="0"/>
              </a:spcBef>
              <a:spcAft>
                <a:spcPts val="0"/>
              </a:spcAft>
              <a:buSzPts val="3500"/>
              <a:buNone/>
              <a:defRPr/>
            </a:lvl5pPr>
            <a:lvl6pPr lvl="5" algn="ctr" rtl="0">
              <a:lnSpc>
                <a:spcPct val="100000"/>
              </a:lnSpc>
              <a:spcBef>
                <a:spcPts val="0"/>
              </a:spcBef>
              <a:spcAft>
                <a:spcPts val="0"/>
              </a:spcAft>
              <a:buSzPts val="3500"/>
              <a:buNone/>
              <a:defRPr/>
            </a:lvl6pPr>
            <a:lvl7pPr lvl="6" algn="ctr" rtl="0">
              <a:lnSpc>
                <a:spcPct val="100000"/>
              </a:lnSpc>
              <a:spcBef>
                <a:spcPts val="0"/>
              </a:spcBef>
              <a:spcAft>
                <a:spcPts val="0"/>
              </a:spcAft>
              <a:buSzPts val="3500"/>
              <a:buNone/>
              <a:defRPr/>
            </a:lvl7pPr>
            <a:lvl8pPr lvl="7" algn="ctr" rtl="0">
              <a:lnSpc>
                <a:spcPct val="100000"/>
              </a:lnSpc>
              <a:spcBef>
                <a:spcPts val="0"/>
              </a:spcBef>
              <a:spcAft>
                <a:spcPts val="0"/>
              </a:spcAft>
              <a:buSzPts val="3500"/>
              <a:buNone/>
              <a:defRPr/>
            </a:lvl8pPr>
            <a:lvl9pPr lvl="8" algn="ctr" rtl="0">
              <a:lnSpc>
                <a:spcPct val="100000"/>
              </a:lnSpc>
              <a:spcBef>
                <a:spcPts val="0"/>
              </a:spcBef>
              <a:spcAft>
                <a:spcPts val="0"/>
              </a:spcAft>
              <a:buSzPts val="3500"/>
              <a:buNone/>
              <a:defRPr/>
            </a:lvl9pPr>
          </a:lstStyle>
          <a:p>
            <a:endParaRPr/>
          </a:p>
        </p:txBody>
      </p:sp>
      <p:sp>
        <p:nvSpPr>
          <p:cNvPr id="103" name="Google Shape;103;g2ba45448230_0_394"/>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 name="Google Shape;104;g2ba45448230_0_394"/>
          <p:cNvGrpSpPr/>
          <p:nvPr/>
        </p:nvGrpSpPr>
        <p:grpSpPr>
          <a:xfrm>
            <a:off x="-318462" y="-687097"/>
            <a:ext cx="9780925" cy="5982933"/>
            <a:chOff x="-536260" y="-781832"/>
            <a:chExt cx="9780925" cy="5982933"/>
          </a:xfrm>
        </p:grpSpPr>
        <p:sp>
          <p:nvSpPr>
            <p:cNvPr id="105" name="Google Shape;105;g2ba45448230_0_394"/>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ba45448230_0_394"/>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g2ba45448230_0_394"/>
          <p:cNvGrpSpPr/>
          <p:nvPr/>
        </p:nvGrpSpPr>
        <p:grpSpPr>
          <a:xfrm>
            <a:off x="-1401327" y="-1572695"/>
            <a:ext cx="11433610" cy="8238757"/>
            <a:chOff x="-1397208" y="-1548743"/>
            <a:chExt cx="11433610" cy="8238757"/>
          </a:xfrm>
        </p:grpSpPr>
        <p:sp>
          <p:nvSpPr>
            <p:cNvPr id="108" name="Google Shape;108;g2ba45448230_0_394"/>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2ba45448230_0_394"/>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7124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
        <p:cNvGrpSpPr/>
        <p:nvPr/>
      </p:nvGrpSpPr>
      <p:grpSpPr>
        <a:xfrm>
          <a:off x="0" y="0"/>
          <a:ext cx="0" cy="0"/>
          <a:chOff x="0" y="0"/>
          <a:chExt cx="0" cy="0"/>
        </a:xfrm>
      </p:grpSpPr>
      <p:grpSp>
        <p:nvGrpSpPr>
          <p:cNvPr id="111" name="Google Shape;111;g2ba45448230_0_403"/>
          <p:cNvGrpSpPr/>
          <p:nvPr/>
        </p:nvGrpSpPr>
        <p:grpSpPr>
          <a:xfrm>
            <a:off x="-1564200" y="-926587"/>
            <a:ext cx="11389902" cy="7618714"/>
            <a:chOff x="-1564200" y="-926587"/>
            <a:chExt cx="11389902" cy="7618714"/>
          </a:xfrm>
        </p:grpSpPr>
        <p:sp>
          <p:nvSpPr>
            <p:cNvPr id="112" name="Google Shape;112;g2ba45448230_0_403"/>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ba45448230_0_403"/>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ba45448230_0_403"/>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g2ba45448230_0_403"/>
          <p:cNvGrpSpPr/>
          <p:nvPr/>
        </p:nvGrpSpPr>
        <p:grpSpPr>
          <a:xfrm>
            <a:off x="-111021" y="-1645830"/>
            <a:ext cx="9561958" cy="7422063"/>
            <a:chOff x="-111021" y="-1645830"/>
            <a:chExt cx="9561958" cy="7422063"/>
          </a:xfrm>
        </p:grpSpPr>
        <p:sp>
          <p:nvSpPr>
            <p:cNvPr id="116" name="Google Shape;116;g2ba45448230_0_403"/>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ba45448230_0_403"/>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ba45448230_0_403"/>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2112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1"/>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1"/>
          <p:cNvGrpSpPr/>
          <p:nvPr/>
        </p:nvGrpSpPr>
        <p:grpSpPr>
          <a:xfrm>
            <a:off x="-801676" y="-1619242"/>
            <a:ext cx="9514225" cy="8244806"/>
            <a:chOff x="-801676" y="-1619242"/>
            <a:chExt cx="9514225" cy="8244806"/>
          </a:xfrm>
        </p:grpSpPr>
        <p:sp>
          <p:nvSpPr>
            <p:cNvPr id="13" name="Google Shape;13;p11"/>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1"/>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1"/>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056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364352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 name="Google Shape;19;p13"/>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3"/>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3" name="Google Shape;23;p13"/>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 name="Google Shape;24;p13"/>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5" name="Google Shape;25;p13"/>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13"/>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13"/>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 name="Google Shape;28;p13"/>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3"/>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498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 name="Google Shape;32;p14"/>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4"/>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4"/>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 name="Google Shape;36;p14"/>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 name="Google Shape;37;p14"/>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 name="Google Shape;38;p14"/>
          <p:cNvGrpSpPr/>
          <p:nvPr/>
        </p:nvGrpSpPr>
        <p:grpSpPr>
          <a:xfrm>
            <a:off x="-200693" y="-87913"/>
            <a:ext cx="9471898" cy="5528307"/>
            <a:chOff x="-200693" y="-87913"/>
            <a:chExt cx="9471898" cy="5528307"/>
          </a:xfrm>
        </p:grpSpPr>
        <p:sp>
          <p:nvSpPr>
            <p:cNvPr id="39" name="Google Shape;39;p14"/>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4"/>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14"/>
          <p:cNvGrpSpPr/>
          <p:nvPr/>
        </p:nvGrpSpPr>
        <p:grpSpPr>
          <a:xfrm>
            <a:off x="-1571177" y="-207910"/>
            <a:ext cx="13271784" cy="7441824"/>
            <a:chOff x="-1571177" y="-207910"/>
            <a:chExt cx="13271784" cy="7441824"/>
          </a:xfrm>
        </p:grpSpPr>
        <p:sp>
          <p:nvSpPr>
            <p:cNvPr id="42" name="Google Shape;42;p14"/>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4"/>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06634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6" name="Google Shape;46;p15"/>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7" name="Google Shape;47;p15"/>
          <p:cNvGrpSpPr/>
          <p:nvPr/>
        </p:nvGrpSpPr>
        <p:grpSpPr>
          <a:xfrm>
            <a:off x="-318462" y="-687097"/>
            <a:ext cx="9780924" cy="5982933"/>
            <a:chOff x="-536260" y="-781832"/>
            <a:chExt cx="9780924" cy="5982933"/>
          </a:xfrm>
        </p:grpSpPr>
        <p:sp>
          <p:nvSpPr>
            <p:cNvPr id="48" name="Google Shape;48;p15"/>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5"/>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5"/>
          <p:cNvGrpSpPr/>
          <p:nvPr/>
        </p:nvGrpSpPr>
        <p:grpSpPr>
          <a:xfrm>
            <a:off x="-1401327" y="-1572694"/>
            <a:ext cx="11433610" cy="8238756"/>
            <a:chOff x="-1397208" y="-1548742"/>
            <a:chExt cx="11433610" cy="8238756"/>
          </a:xfrm>
        </p:grpSpPr>
        <p:sp>
          <p:nvSpPr>
            <p:cNvPr id="51" name="Google Shape;51;p15"/>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5"/>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1960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
        <p:cNvGrpSpPr/>
        <p:nvPr/>
      </p:nvGrpSpPr>
      <p:grpSpPr>
        <a:xfrm>
          <a:off x="0" y="0"/>
          <a:ext cx="0" cy="0"/>
          <a:chOff x="0" y="0"/>
          <a:chExt cx="0" cy="0"/>
        </a:xfrm>
      </p:grpSpPr>
      <p:grpSp>
        <p:nvGrpSpPr>
          <p:cNvPr id="54" name="Google Shape;54;p16"/>
          <p:cNvGrpSpPr/>
          <p:nvPr/>
        </p:nvGrpSpPr>
        <p:grpSpPr>
          <a:xfrm>
            <a:off x="-1564200" y="-926587"/>
            <a:ext cx="11389902" cy="7618714"/>
            <a:chOff x="-1564200" y="-926587"/>
            <a:chExt cx="11389902" cy="7618714"/>
          </a:xfrm>
        </p:grpSpPr>
        <p:sp>
          <p:nvSpPr>
            <p:cNvPr id="55" name="Google Shape;55;p16"/>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6"/>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6"/>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6"/>
          <p:cNvGrpSpPr/>
          <p:nvPr/>
        </p:nvGrpSpPr>
        <p:grpSpPr>
          <a:xfrm>
            <a:off x="-111021" y="-1645830"/>
            <a:ext cx="9561958" cy="7422063"/>
            <a:chOff x="-111021" y="-1645830"/>
            <a:chExt cx="9561958" cy="7422063"/>
          </a:xfrm>
        </p:grpSpPr>
        <p:sp>
          <p:nvSpPr>
            <p:cNvPr id="59" name="Google Shape;59;p16"/>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6"/>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5149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 name="Google Shape;19;p13"/>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3"/>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3" name="Google Shape;23;p13"/>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 name="Google Shape;24;p13"/>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5" name="Google Shape;25;p13"/>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13"/>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13"/>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 name="Google Shape;28;p13"/>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3"/>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 name="Google Shape;32;p14"/>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4"/>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4"/>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 name="Google Shape;36;p14"/>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 name="Google Shape;37;p14"/>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 name="Google Shape;38;p14"/>
          <p:cNvGrpSpPr/>
          <p:nvPr/>
        </p:nvGrpSpPr>
        <p:grpSpPr>
          <a:xfrm>
            <a:off x="-200693" y="-87913"/>
            <a:ext cx="9471898" cy="5528307"/>
            <a:chOff x="-200693" y="-87913"/>
            <a:chExt cx="9471898" cy="5528307"/>
          </a:xfrm>
        </p:grpSpPr>
        <p:sp>
          <p:nvSpPr>
            <p:cNvPr id="39" name="Google Shape;39;p14"/>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4"/>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14"/>
          <p:cNvGrpSpPr/>
          <p:nvPr/>
        </p:nvGrpSpPr>
        <p:grpSpPr>
          <a:xfrm>
            <a:off x="-1571177" y="-207910"/>
            <a:ext cx="13271784" cy="7441824"/>
            <a:chOff x="-1571177" y="-207910"/>
            <a:chExt cx="13271784" cy="7441824"/>
          </a:xfrm>
        </p:grpSpPr>
        <p:sp>
          <p:nvSpPr>
            <p:cNvPr id="42" name="Google Shape;42;p14"/>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4"/>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6" name="Google Shape;46;p15"/>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7" name="Google Shape;47;p15"/>
          <p:cNvGrpSpPr/>
          <p:nvPr/>
        </p:nvGrpSpPr>
        <p:grpSpPr>
          <a:xfrm>
            <a:off x="-318462" y="-687097"/>
            <a:ext cx="9780924" cy="5982933"/>
            <a:chOff x="-536260" y="-781832"/>
            <a:chExt cx="9780924" cy="5982933"/>
          </a:xfrm>
        </p:grpSpPr>
        <p:sp>
          <p:nvSpPr>
            <p:cNvPr id="48" name="Google Shape;48;p15"/>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5"/>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5"/>
          <p:cNvGrpSpPr/>
          <p:nvPr/>
        </p:nvGrpSpPr>
        <p:grpSpPr>
          <a:xfrm>
            <a:off x="-1401327" y="-1572694"/>
            <a:ext cx="11433610" cy="8238756"/>
            <a:chOff x="-1397208" y="-1548742"/>
            <a:chExt cx="11433610" cy="8238756"/>
          </a:xfrm>
        </p:grpSpPr>
        <p:sp>
          <p:nvSpPr>
            <p:cNvPr id="51" name="Google Shape;51;p15"/>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5"/>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
        <p:cNvGrpSpPr/>
        <p:nvPr/>
      </p:nvGrpSpPr>
      <p:grpSpPr>
        <a:xfrm>
          <a:off x="0" y="0"/>
          <a:ext cx="0" cy="0"/>
          <a:chOff x="0" y="0"/>
          <a:chExt cx="0" cy="0"/>
        </a:xfrm>
      </p:grpSpPr>
      <p:grpSp>
        <p:nvGrpSpPr>
          <p:cNvPr id="54" name="Google Shape;54;p16"/>
          <p:cNvGrpSpPr/>
          <p:nvPr/>
        </p:nvGrpSpPr>
        <p:grpSpPr>
          <a:xfrm>
            <a:off x="-1564200" y="-926587"/>
            <a:ext cx="11389902" cy="7618714"/>
            <a:chOff x="-1564200" y="-926587"/>
            <a:chExt cx="11389902" cy="7618714"/>
          </a:xfrm>
        </p:grpSpPr>
        <p:sp>
          <p:nvSpPr>
            <p:cNvPr id="55" name="Google Shape;55;p16"/>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6"/>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6"/>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6"/>
          <p:cNvGrpSpPr/>
          <p:nvPr/>
        </p:nvGrpSpPr>
        <p:grpSpPr>
          <a:xfrm>
            <a:off x="-111021" y="-1645830"/>
            <a:ext cx="9561958" cy="7422063"/>
            <a:chOff x="-111021" y="-1645830"/>
            <a:chExt cx="9561958" cy="7422063"/>
          </a:xfrm>
        </p:grpSpPr>
        <p:sp>
          <p:nvSpPr>
            <p:cNvPr id="59" name="Google Shape;59;p16"/>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6"/>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6"/>
        <p:cNvGrpSpPr/>
        <p:nvPr/>
      </p:nvGrpSpPr>
      <p:grpSpPr>
        <a:xfrm>
          <a:off x="0" y="0"/>
          <a:ext cx="0" cy="0"/>
          <a:chOff x="0" y="0"/>
          <a:chExt cx="0" cy="0"/>
        </a:xfrm>
      </p:grpSpPr>
      <p:sp>
        <p:nvSpPr>
          <p:cNvPr id="67" name="Google Shape;67;g2ba45448230_0_359"/>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191919"/>
              </a:buClr>
              <a:buSzPts val="5200"/>
              <a:buNone/>
              <a:defRPr sz="6000"/>
            </a:lvl1pPr>
            <a:lvl2pPr lvl="1" algn="ctr" rtl="0">
              <a:lnSpc>
                <a:spcPct val="100000"/>
              </a:lnSpc>
              <a:spcBef>
                <a:spcPts val="0"/>
              </a:spcBef>
              <a:spcAft>
                <a:spcPts val="0"/>
              </a:spcAft>
              <a:buClr>
                <a:srgbClr val="191919"/>
              </a:buClr>
              <a:buSzPts val="5200"/>
              <a:buNone/>
              <a:defRPr sz="5200">
                <a:solidFill>
                  <a:srgbClr val="191919"/>
                </a:solidFill>
              </a:defRPr>
            </a:lvl2pPr>
            <a:lvl3pPr lvl="2" algn="ctr" rtl="0">
              <a:lnSpc>
                <a:spcPct val="100000"/>
              </a:lnSpc>
              <a:spcBef>
                <a:spcPts val="0"/>
              </a:spcBef>
              <a:spcAft>
                <a:spcPts val="0"/>
              </a:spcAft>
              <a:buClr>
                <a:srgbClr val="191919"/>
              </a:buClr>
              <a:buSzPts val="5200"/>
              <a:buNone/>
              <a:defRPr sz="5200">
                <a:solidFill>
                  <a:srgbClr val="191919"/>
                </a:solidFill>
              </a:defRPr>
            </a:lvl3pPr>
            <a:lvl4pPr lvl="3" algn="ctr" rtl="0">
              <a:lnSpc>
                <a:spcPct val="100000"/>
              </a:lnSpc>
              <a:spcBef>
                <a:spcPts val="0"/>
              </a:spcBef>
              <a:spcAft>
                <a:spcPts val="0"/>
              </a:spcAft>
              <a:buClr>
                <a:srgbClr val="191919"/>
              </a:buClr>
              <a:buSzPts val="5200"/>
              <a:buNone/>
              <a:defRPr sz="5200">
                <a:solidFill>
                  <a:srgbClr val="191919"/>
                </a:solidFill>
              </a:defRPr>
            </a:lvl4pPr>
            <a:lvl5pPr lvl="4" algn="ctr" rtl="0">
              <a:lnSpc>
                <a:spcPct val="100000"/>
              </a:lnSpc>
              <a:spcBef>
                <a:spcPts val="0"/>
              </a:spcBef>
              <a:spcAft>
                <a:spcPts val="0"/>
              </a:spcAft>
              <a:buClr>
                <a:srgbClr val="191919"/>
              </a:buClr>
              <a:buSzPts val="5200"/>
              <a:buNone/>
              <a:defRPr sz="5200">
                <a:solidFill>
                  <a:srgbClr val="191919"/>
                </a:solidFill>
              </a:defRPr>
            </a:lvl5pPr>
            <a:lvl6pPr lvl="5" algn="ctr" rtl="0">
              <a:lnSpc>
                <a:spcPct val="100000"/>
              </a:lnSpc>
              <a:spcBef>
                <a:spcPts val="0"/>
              </a:spcBef>
              <a:spcAft>
                <a:spcPts val="0"/>
              </a:spcAft>
              <a:buClr>
                <a:srgbClr val="191919"/>
              </a:buClr>
              <a:buSzPts val="5200"/>
              <a:buNone/>
              <a:defRPr sz="5200">
                <a:solidFill>
                  <a:srgbClr val="191919"/>
                </a:solidFill>
              </a:defRPr>
            </a:lvl6pPr>
            <a:lvl7pPr lvl="6" algn="ctr" rtl="0">
              <a:lnSpc>
                <a:spcPct val="100000"/>
              </a:lnSpc>
              <a:spcBef>
                <a:spcPts val="0"/>
              </a:spcBef>
              <a:spcAft>
                <a:spcPts val="0"/>
              </a:spcAft>
              <a:buClr>
                <a:srgbClr val="191919"/>
              </a:buClr>
              <a:buSzPts val="5200"/>
              <a:buNone/>
              <a:defRPr sz="5200">
                <a:solidFill>
                  <a:srgbClr val="191919"/>
                </a:solidFill>
              </a:defRPr>
            </a:lvl7pPr>
            <a:lvl8pPr lvl="7" algn="ctr" rtl="0">
              <a:lnSpc>
                <a:spcPct val="100000"/>
              </a:lnSpc>
              <a:spcBef>
                <a:spcPts val="0"/>
              </a:spcBef>
              <a:spcAft>
                <a:spcPts val="0"/>
              </a:spcAft>
              <a:buClr>
                <a:srgbClr val="191919"/>
              </a:buClr>
              <a:buSzPts val="5200"/>
              <a:buNone/>
              <a:defRPr sz="5200">
                <a:solidFill>
                  <a:srgbClr val="191919"/>
                </a:solidFill>
              </a:defRPr>
            </a:lvl8pPr>
            <a:lvl9pPr lvl="8" algn="ctr" rtl="0">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68" name="Google Shape;68;g2ba45448230_0_359"/>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69" name="Google Shape;69;g2ba45448230_0_359"/>
          <p:cNvGrpSpPr/>
          <p:nvPr/>
        </p:nvGrpSpPr>
        <p:grpSpPr>
          <a:xfrm>
            <a:off x="-801676" y="-1619243"/>
            <a:ext cx="9514225" cy="8244807"/>
            <a:chOff x="-801676" y="-1619243"/>
            <a:chExt cx="9514225" cy="8244807"/>
          </a:xfrm>
        </p:grpSpPr>
        <p:sp>
          <p:nvSpPr>
            <p:cNvPr id="70" name="Google Shape;70;g2ba45448230_0_359"/>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2ba45448230_0_359"/>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g2ba45448230_0_359"/>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839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5822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4"/>
        <p:cNvGrpSpPr/>
        <p:nvPr/>
      </p:nvGrpSpPr>
      <p:grpSpPr>
        <a:xfrm>
          <a:off x="0" y="0"/>
          <a:ext cx="0" cy="0"/>
          <a:chOff x="0" y="0"/>
          <a:chExt cx="0" cy="0"/>
        </a:xfrm>
      </p:grpSpPr>
      <p:sp>
        <p:nvSpPr>
          <p:cNvPr id="75" name="Google Shape;75;g2ba45448230_0_367"/>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76" name="Google Shape;76;g2ba45448230_0_367"/>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g2ba45448230_0_367"/>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g2ba45448230_0_367"/>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g2ba45448230_0_367"/>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0" name="Google Shape;80;g2ba45448230_0_367"/>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1" name="Google Shape;81;g2ba45448230_0_367"/>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2" name="Google Shape;82;g2ba45448230_0_367"/>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g2ba45448230_0_367"/>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 name="Google Shape;84;g2ba45448230_0_367"/>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g2ba45448230_0_367"/>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ba45448230_0_367"/>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117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7"/>
        <p:cNvGrpSpPr/>
        <p:nvPr/>
      </p:nvGrpSpPr>
      <p:grpSpPr>
        <a:xfrm>
          <a:off x="0" y="0"/>
          <a:ext cx="0" cy="0"/>
          <a:chOff x="0" y="0"/>
          <a:chExt cx="0" cy="0"/>
        </a:xfrm>
      </p:grpSpPr>
      <p:sp>
        <p:nvSpPr>
          <p:cNvPr id="88" name="Google Shape;88;g2ba45448230_0_38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89" name="Google Shape;89;g2ba45448230_0_380"/>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g2ba45448230_0_380"/>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g2ba45448230_0_380"/>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g2ba45448230_0_380"/>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g2ba45448230_0_380"/>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g2ba45448230_0_380"/>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95" name="Google Shape;95;g2ba45448230_0_380"/>
          <p:cNvGrpSpPr/>
          <p:nvPr/>
        </p:nvGrpSpPr>
        <p:grpSpPr>
          <a:xfrm>
            <a:off x="-200693" y="-87913"/>
            <a:ext cx="9471898" cy="5528307"/>
            <a:chOff x="-200693" y="-87913"/>
            <a:chExt cx="9471898" cy="5528307"/>
          </a:xfrm>
        </p:grpSpPr>
        <p:sp>
          <p:nvSpPr>
            <p:cNvPr id="96" name="Google Shape;96;g2ba45448230_0_380"/>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ba45448230_0_380"/>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 name="Google Shape;98;g2ba45448230_0_380"/>
          <p:cNvGrpSpPr/>
          <p:nvPr/>
        </p:nvGrpSpPr>
        <p:grpSpPr>
          <a:xfrm>
            <a:off x="-1571178" y="-207910"/>
            <a:ext cx="13271784" cy="7441825"/>
            <a:chOff x="-1571178" y="-207910"/>
            <a:chExt cx="13271784" cy="7441825"/>
          </a:xfrm>
        </p:grpSpPr>
        <p:sp>
          <p:nvSpPr>
            <p:cNvPr id="99" name="Google Shape;99;g2ba45448230_0_380"/>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ba45448230_0_380"/>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90157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0"/>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0"/>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g2ba45448230_0_355"/>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64" name="Google Shape;64;g2ba45448230_0_355"/>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65" name="Google Shape;65;g2ba45448230_0_355"/>
          <p:cNvSpPr txBox="1"/>
          <p:nvPr/>
        </p:nvSpPr>
        <p:spPr>
          <a:xfrm>
            <a:off x="6330779" y="4650259"/>
            <a:ext cx="27639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4647488"/>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0"/>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0"/>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People’s Majlis Secretariat</a:t>
            </a:r>
            <a:endParaRPr/>
          </a:p>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Parliamentary Education 2024</a:t>
            </a:r>
            <a:endParaRPr/>
          </a:p>
        </p:txBody>
      </p:sp>
    </p:spTree>
    <p:extLst>
      <p:ext uri="{BB962C8B-B14F-4D97-AF65-F5344CB8AC3E}">
        <p14:creationId xmlns:p14="http://schemas.microsoft.com/office/powerpoint/2010/main" val="22640428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704556" y="559041"/>
            <a:ext cx="5928876" cy="269067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US" sz="1400" dirty="0">
                <a:solidFill>
                  <a:srgbClr val="301600"/>
                </a:solidFill>
              </a:rPr>
            </a:br>
            <a:r>
              <a:rPr lang="en-US" sz="5400" b="1" dirty="0">
                <a:latin typeface="Calibri" panose="020F0502020204030204" pitchFamily="34" charset="0"/>
                <a:ea typeface="Calibri" panose="020F0502020204030204" pitchFamily="34" charset="0"/>
                <a:cs typeface="Calibri" panose="020F0502020204030204" pitchFamily="34" charset="0"/>
              </a:rPr>
              <a:t>Political Parties and their Roles in the Parliament</a:t>
            </a:r>
            <a:endParaRPr sz="4800" i="1" dirty="0">
              <a:solidFill>
                <a:srgbClr val="301600"/>
              </a:solidFill>
              <a:latin typeface="Calibri" panose="020F0502020204030204" pitchFamily="34" charset="0"/>
              <a:ea typeface="Calibri" panose="020F0502020204030204" pitchFamily="34" charset="0"/>
              <a:cs typeface="Calibri" panose="020F0502020204030204" pitchFamily="34" charset="0"/>
            </a:endParaRPr>
          </a:p>
        </p:txBody>
      </p:sp>
      <p:sp>
        <p:nvSpPr>
          <p:cNvPr id="67" name="Google Shape;67;p1"/>
          <p:cNvSpPr txBox="1">
            <a:spLocks noGrp="1"/>
          </p:cNvSpPr>
          <p:nvPr>
            <p:ph type="subTitle" idx="1"/>
          </p:nvPr>
        </p:nvSpPr>
        <p:spPr>
          <a:xfrm>
            <a:off x="818881" y="39344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Key Stage 3</a:t>
            </a:r>
            <a:endParaRPr/>
          </a:p>
        </p:txBody>
      </p:sp>
      <p:sp>
        <p:nvSpPr>
          <p:cNvPr id="68" name="Google Shape;68;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2409099" y="309978"/>
            <a:ext cx="7710900" cy="572700"/>
          </a:xfrm>
          <a:prstGeom prst="rect">
            <a:avLst/>
          </a:prstGeom>
          <a:noFill/>
          <a:ln>
            <a:noFill/>
          </a:ln>
        </p:spPr>
        <p:txBody>
          <a:bodyPr spcFirstLastPara="1" wrap="square" lIns="91425" tIns="91425" rIns="91425" bIns="91425" anchor="t" anchorCtr="0">
            <a:noAutofit/>
          </a:bodyPr>
          <a:lstStyle/>
          <a:p>
            <a:r>
              <a:rPr lang="en-US" dirty="0"/>
              <a:t>Guess these Logos…</a:t>
            </a:r>
          </a:p>
        </p:txBody>
      </p:sp>
      <p:sp>
        <p:nvSpPr>
          <p:cNvPr id="88" name="Google Shape;88;p3"/>
          <p:cNvSpPr txBox="1"/>
          <p:nvPr/>
        </p:nvSpPr>
        <p:spPr>
          <a:xfrm>
            <a:off x="6877407" y="619671"/>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2" descr="drp"/>
          <p:cNvPicPr preferRelativeResize="0"/>
          <p:nvPr/>
        </p:nvPicPr>
        <p:blipFill rotWithShape="1">
          <a:blip r:embed="rId3">
            <a:alphaModFix/>
          </a:blip>
          <a:srcRect/>
          <a:stretch/>
        </p:blipFill>
        <p:spPr>
          <a:xfrm>
            <a:off x="812270" y="1319213"/>
            <a:ext cx="1076325" cy="1209675"/>
          </a:xfrm>
          <a:prstGeom prst="rect">
            <a:avLst/>
          </a:prstGeom>
          <a:noFill/>
          <a:ln>
            <a:noFill/>
          </a:ln>
        </p:spPr>
      </p:pic>
      <p:pic>
        <p:nvPicPr>
          <p:cNvPr id="75" name="Google Shape;75;p2" descr="jumhooree"/>
          <p:cNvPicPr preferRelativeResize="0"/>
          <p:nvPr/>
        </p:nvPicPr>
        <p:blipFill rotWithShape="1">
          <a:blip r:embed="rId4">
            <a:alphaModFix/>
          </a:blip>
          <a:srcRect/>
          <a:stretch/>
        </p:blipFill>
        <p:spPr>
          <a:xfrm>
            <a:off x="2699279" y="1573212"/>
            <a:ext cx="1247775" cy="828675"/>
          </a:xfrm>
          <a:prstGeom prst="rect">
            <a:avLst/>
          </a:prstGeom>
          <a:noFill/>
          <a:ln>
            <a:noFill/>
          </a:ln>
        </p:spPr>
      </p:pic>
      <p:pic>
        <p:nvPicPr>
          <p:cNvPr id="76" name="Google Shape;76;p2" descr="mda"/>
          <p:cNvPicPr preferRelativeResize="0"/>
          <p:nvPr/>
        </p:nvPicPr>
        <p:blipFill rotWithShape="1">
          <a:blip r:embed="rId5">
            <a:alphaModFix/>
          </a:blip>
          <a:srcRect/>
          <a:stretch/>
        </p:blipFill>
        <p:spPr>
          <a:xfrm>
            <a:off x="4885267" y="1463675"/>
            <a:ext cx="1047750" cy="1047750"/>
          </a:xfrm>
          <a:prstGeom prst="rect">
            <a:avLst/>
          </a:prstGeom>
          <a:noFill/>
          <a:ln>
            <a:noFill/>
          </a:ln>
        </p:spPr>
      </p:pic>
      <p:pic>
        <p:nvPicPr>
          <p:cNvPr id="77" name="Google Shape;77;p2" descr="mdp"/>
          <p:cNvPicPr preferRelativeResize="0"/>
          <p:nvPr/>
        </p:nvPicPr>
        <p:blipFill rotWithShape="1">
          <a:blip r:embed="rId6">
            <a:alphaModFix/>
          </a:blip>
          <a:srcRect/>
          <a:stretch/>
        </p:blipFill>
        <p:spPr>
          <a:xfrm>
            <a:off x="6871230" y="1471613"/>
            <a:ext cx="1057275" cy="1057275"/>
          </a:xfrm>
          <a:prstGeom prst="rect">
            <a:avLst/>
          </a:prstGeom>
          <a:noFill/>
          <a:ln>
            <a:noFill/>
          </a:ln>
        </p:spPr>
      </p:pic>
      <p:pic>
        <p:nvPicPr>
          <p:cNvPr id="78" name="Google Shape;78;p2" descr="mnp"/>
          <p:cNvPicPr preferRelativeResize="0"/>
          <p:nvPr/>
        </p:nvPicPr>
        <p:blipFill rotWithShape="1">
          <a:blip r:embed="rId7">
            <a:alphaModFix/>
          </a:blip>
          <a:srcRect/>
          <a:stretch/>
        </p:blipFill>
        <p:spPr>
          <a:xfrm>
            <a:off x="2215348" y="3143867"/>
            <a:ext cx="1171575" cy="1171575"/>
          </a:xfrm>
          <a:prstGeom prst="rect">
            <a:avLst/>
          </a:prstGeom>
          <a:noFill/>
          <a:ln>
            <a:noFill/>
          </a:ln>
        </p:spPr>
      </p:pic>
      <p:pic>
        <p:nvPicPr>
          <p:cNvPr id="79" name="Google Shape;79;p2" descr="https://lh7-us.googleusercontent.com/R4eBtIVcNMSMruKIbvc40JHiOaqHoBu5JOr58h9BnJuxLxzsQuZvD9Fi0E_5DR623h8SjCNzsCbbqG2QErUYN32DL7LybaugcMlaP-KVhDy4eEFUeOjakL9TyzL_3Ic1v6IztaQXMTZq"/>
          <p:cNvPicPr preferRelativeResize="0"/>
          <p:nvPr/>
        </p:nvPicPr>
        <p:blipFill rotWithShape="1">
          <a:blip r:embed="rId8">
            <a:alphaModFix/>
          </a:blip>
          <a:srcRect/>
          <a:stretch/>
        </p:blipFill>
        <p:spPr>
          <a:xfrm>
            <a:off x="4351788" y="3181967"/>
            <a:ext cx="1133475" cy="1133475"/>
          </a:xfrm>
          <a:prstGeom prst="rect">
            <a:avLst/>
          </a:prstGeom>
          <a:noFill/>
          <a:ln>
            <a:noFill/>
          </a:ln>
        </p:spPr>
      </p:pic>
      <p:pic>
        <p:nvPicPr>
          <p:cNvPr id="80" name="Google Shape;80;p2" descr="ppm"/>
          <p:cNvPicPr preferRelativeResize="0"/>
          <p:nvPr/>
        </p:nvPicPr>
        <p:blipFill rotWithShape="1">
          <a:blip r:embed="rId9">
            <a:alphaModFix/>
          </a:blip>
          <a:srcRect/>
          <a:stretch/>
        </p:blipFill>
        <p:spPr>
          <a:xfrm>
            <a:off x="5945650" y="3117823"/>
            <a:ext cx="1076325" cy="1143000"/>
          </a:xfrm>
          <a:prstGeom prst="rect">
            <a:avLst/>
          </a:prstGeom>
          <a:noFill/>
          <a:ln>
            <a:noFill/>
          </a:ln>
        </p:spPr>
      </p:pic>
      <p:pic>
        <p:nvPicPr>
          <p:cNvPr id="81" name="Google Shape;81;p2" descr="pnc"/>
          <p:cNvPicPr preferRelativeResize="0"/>
          <p:nvPr/>
        </p:nvPicPr>
        <p:blipFill rotWithShape="1">
          <a:blip r:embed="rId10">
            <a:alphaModFix/>
          </a:blip>
          <a:srcRect/>
          <a:stretch/>
        </p:blipFill>
        <p:spPr>
          <a:xfrm>
            <a:off x="7482363" y="3143867"/>
            <a:ext cx="1076325" cy="1076325"/>
          </a:xfrm>
          <a:prstGeom prst="rect">
            <a:avLst/>
          </a:prstGeom>
          <a:noFill/>
          <a:ln>
            <a:noFill/>
          </a:ln>
        </p:spPr>
      </p:pic>
      <p:pic>
        <p:nvPicPr>
          <p:cNvPr id="2" name="Picture 1">
            <a:extLst>
              <a:ext uri="{FF2B5EF4-FFF2-40B4-BE49-F238E27FC236}">
                <a16:creationId xmlns:a16="http://schemas.microsoft.com/office/drawing/2014/main" id="{AC98726E-128D-DF76-60C1-EA5E79ED7FA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7036" y="3143867"/>
            <a:ext cx="1127924" cy="1130981"/>
          </a:xfrm>
          <a:prstGeom prst="rect">
            <a:avLst/>
          </a:prstGeom>
          <a:noFill/>
        </p:spPr>
      </p:pic>
    </p:spTree>
    <p:extLst>
      <p:ext uri="{BB962C8B-B14F-4D97-AF65-F5344CB8AC3E}">
        <p14:creationId xmlns:p14="http://schemas.microsoft.com/office/powerpoint/2010/main" val="417276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626866" y="387530"/>
            <a:ext cx="771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What is a Political Party?</a:t>
            </a:r>
            <a:endParaRPr dirty="0"/>
          </a:p>
        </p:txBody>
      </p:sp>
      <p:sp>
        <p:nvSpPr>
          <p:cNvPr id="87" name="Google Shape;87;p3"/>
          <p:cNvSpPr/>
          <p:nvPr/>
        </p:nvSpPr>
        <p:spPr>
          <a:xfrm>
            <a:off x="6759516" y="147097"/>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
          <p:cNvSpPr txBox="1"/>
          <p:nvPr/>
        </p:nvSpPr>
        <p:spPr>
          <a:xfrm>
            <a:off x="6877407" y="619671"/>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 name="Google Shape;89;p3" descr="Help"/>
          <p:cNvPicPr preferRelativeResize="0"/>
          <p:nvPr/>
        </p:nvPicPr>
        <p:blipFill rotWithShape="1">
          <a:blip r:embed="rId3">
            <a:alphaModFix/>
          </a:blip>
          <a:srcRect/>
          <a:stretch/>
        </p:blipFill>
        <p:spPr>
          <a:xfrm>
            <a:off x="7020249" y="348586"/>
            <a:ext cx="635483" cy="635483"/>
          </a:xfrm>
          <a:prstGeom prst="rect">
            <a:avLst/>
          </a:prstGeom>
          <a:noFill/>
          <a:ln>
            <a:noFill/>
          </a:ln>
        </p:spPr>
      </p:pic>
      <p:sp>
        <p:nvSpPr>
          <p:cNvPr id="90" name="Google Shape;90;p3"/>
          <p:cNvSpPr/>
          <p:nvPr/>
        </p:nvSpPr>
        <p:spPr>
          <a:xfrm>
            <a:off x="697083" y="1063984"/>
            <a:ext cx="6393407" cy="258528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800"/>
              <a:buFont typeface="Wingdings" panose="05000000000000000000" pitchFamily="2" charset="2"/>
              <a:buChar char="ü"/>
            </a:pPr>
            <a:r>
              <a:rPr lang="en-US" sz="1800" b="0" i="0" u="none" strike="noStrike" cap="none" dirty="0">
                <a:solidFill>
                  <a:srgbClr val="000000"/>
                </a:solidFill>
                <a:latin typeface="Calibri"/>
                <a:ea typeface="Calibri"/>
                <a:cs typeface="Calibri"/>
                <a:sym typeface="Calibri"/>
              </a:rPr>
              <a:t>an association of individuals who share similar political goals and viewpoints and works to elect its candidates to public office to influence public policy.  </a:t>
            </a:r>
          </a:p>
          <a:p>
            <a:pPr marL="285750" marR="0" lvl="0" indent="-285750" algn="just" rtl="0">
              <a:lnSpc>
                <a:spcPct val="150000"/>
              </a:lnSpc>
              <a:spcBef>
                <a:spcPts val="0"/>
              </a:spcBef>
              <a:spcAft>
                <a:spcPts val="0"/>
              </a:spcAft>
              <a:buClr>
                <a:srgbClr val="000000"/>
              </a:buClr>
              <a:buSzPts val="1800"/>
              <a:buFont typeface="Wingdings" panose="05000000000000000000" pitchFamily="2" charset="2"/>
              <a:buChar char="ü"/>
            </a:pPr>
            <a:r>
              <a:rPr lang="en-US" sz="1800" b="0" i="0" u="none" strike="noStrike" cap="none">
                <a:solidFill>
                  <a:srgbClr val="000000"/>
                </a:solidFill>
                <a:latin typeface="Calibri"/>
                <a:ea typeface="Calibri"/>
                <a:cs typeface="Calibri"/>
                <a:sym typeface="Calibri"/>
              </a:rPr>
              <a:t>essential </a:t>
            </a:r>
            <a:r>
              <a:rPr lang="en-US" sz="1800" b="0" i="0" u="none" strike="noStrike" cap="none" dirty="0">
                <a:solidFill>
                  <a:srgbClr val="000000"/>
                </a:solidFill>
                <a:latin typeface="Calibri"/>
                <a:ea typeface="Calibri"/>
                <a:cs typeface="Calibri"/>
                <a:sym typeface="Calibri"/>
              </a:rPr>
              <a:t>components of parliamentary democracies, providing a structured framework for political competition, representation, and governance.</a:t>
            </a:r>
            <a:endParaRPr sz="18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DA379848-B1C8-D521-1ABC-0E94DBC7A425}"/>
              </a:ext>
            </a:extLst>
          </p:cNvPr>
          <p:cNvPicPr>
            <a:picLocks noChangeAspect="1"/>
          </p:cNvPicPr>
          <p:nvPr/>
        </p:nvPicPr>
        <p:blipFill rotWithShape="1">
          <a:blip r:embed="rId4"/>
          <a:srcRect t="10870" b="24776"/>
          <a:stretch/>
        </p:blipFill>
        <p:spPr>
          <a:xfrm>
            <a:off x="1174589" y="3699933"/>
            <a:ext cx="6163401" cy="14435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xfrm>
            <a:off x="337038" y="242026"/>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accent5"/>
                </a:solidFill>
                <a:latin typeface="Poppins SemiBold"/>
                <a:ea typeface="Poppins SemiBold"/>
                <a:cs typeface="Poppins SemiBold"/>
                <a:sym typeface="Poppins SemiBold"/>
              </a:rPr>
              <a:t>The Role of Political Parties in a Democracy</a:t>
            </a:r>
            <a:endParaRPr sz="2400" dirty="0"/>
          </a:p>
        </p:txBody>
      </p:sp>
      <p:grpSp>
        <p:nvGrpSpPr>
          <p:cNvPr id="96" name="Google Shape;96;p4"/>
          <p:cNvGrpSpPr/>
          <p:nvPr/>
        </p:nvGrpSpPr>
        <p:grpSpPr>
          <a:xfrm>
            <a:off x="2171159" y="814726"/>
            <a:ext cx="5027032" cy="4122419"/>
            <a:chOff x="1013277" y="1810"/>
            <a:chExt cx="4882245" cy="4314103"/>
          </a:xfrm>
        </p:grpSpPr>
        <p:sp>
          <p:nvSpPr>
            <p:cNvPr id="97" name="Google Shape;97;p4"/>
            <p:cNvSpPr/>
            <p:nvPr/>
          </p:nvSpPr>
          <p:spPr>
            <a:xfrm rot="10800000">
              <a:off x="1301170" y="1810"/>
              <a:ext cx="4594352" cy="575786"/>
            </a:xfrm>
            <a:prstGeom prst="homePlate">
              <a:avLst>
                <a:gd name="adj" fmla="val 50000"/>
              </a:avLst>
            </a:prstGeom>
            <a:solidFill>
              <a:srgbClr val="FF7B2F">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txBox="1"/>
            <p:nvPr/>
          </p:nvSpPr>
          <p:spPr>
            <a:xfrm>
              <a:off x="1445116" y="1810"/>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Representation</a:t>
              </a:r>
              <a:endParaRPr sz="2100" b="0" i="0" u="none" strike="noStrike" cap="none">
                <a:solidFill>
                  <a:schemeClr val="lt1"/>
                </a:solidFill>
                <a:latin typeface="Arial"/>
                <a:ea typeface="Arial"/>
                <a:cs typeface="Arial"/>
                <a:sym typeface="Arial"/>
              </a:endParaRPr>
            </a:p>
          </p:txBody>
        </p:sp>
        <p:sp>
          <p:nvSpPr>
            <p:cNvPr id="99" name="Google Shape;99;p4"/>
            <p:cNvSpPr/>
            <p:nvPr/>
          </p:nvSpPr>
          <p:spPr>
            <a:xfrm>
              <a:off x="1013277" y="1810"/>
              <a:ext cx="575786" cy="57578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rot="10800000">
              <a:off x="1301170" y="749473"/>
              <a:ext cx="4594352" cy="575786"/>
            </a:xfrm>
            <a:prstGeom prst="homePlate">
              <a:avLst>
                <a:gd name="adj" fmla="val 50000"/>
              </a:avLst>
            </a:prstGeom>
            <a:solidFill>
              <a:srgbClr val="FF7B2F">
                <a:alpha val="8156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txBox="1"/>
            <p:nvPr/>
          </p:nvSpPr>
          <p:spPr>
            <a:xfrm>
              <a:off x="1445116" y="749473"/>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Policy Formulation</a:t>
              </a:r>
              <a:endParaRPr sz="2100" b="0" i="0" u="none" strike="noStrike" cap="none">
                <a:solidFill>
                  <a:schemeClr val="lt1"/>
                </a:solidFill>
                <a:latin typeface="Arial"/>
                <a:ea typeface="Arial"/>
                <a:cs typeface="Arial"/>
                <a:sym typeface="Arial"/>
              </a:endParaRPr>
            </a:p>
          </p:txBody>
        </p:sp>
        <p:sp>
          <p:nvSpPr>
            <p:cNvPr id="102" name="Google Shape;102;p4"/>
            <p:cNvSpPr/>
            <p:nvPr/>
          </p:nvSpPr>
          <p:spPr>
            <a:xfrm>
              <a:off x="1013277" y="749473"/>
              <a:ext cx="575786" cy="575786"/>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rot="10800000">
              <a:off x="1301170" y="1497136"/>
              <a:ext cx="4594352" cy="575786"/>
            </a:xfrm>
            <a:prstGeom prst="homePlate">
              <a:avLst>
                <a:gd name="adj" fmla="val 50000"/>
              </a:avLst>
            </a:prstGeom>
            <a:solidFill>
              <a:srgbClr val="FF7B2F">
                <a:alpha val="7372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txBox="1"/>
            <p:nvPr/>
          </p:nvSpPr>
          <p:spPr>
            <a:xfrm>
              <a:off x="1445116" y="1497136"/>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Legislation and Governance</a:t>
              </a:r>
              <a:endParaRPr sz="2100" b="0" i="0" u="none" strike="noStrike" cap="none">
                <a:solidFill>
                  <a:schemeClr val="lt1"/>
                </a:solidFill>
                <a:latin typeface="Arial"/>
                <a:ea typeface="Arial"/>
                <a:cs typeface="Arial"/>
                <a:sym typeface="Arial"/>
              </a:endParaRPr>
            </a:p>
          </p:txBody>
        </p:sp>
        <p:sp>
          <p:nvSpPr>
            <p:cNvPr id="105" name="Google Shape;105;p4"/>
            <p:cNvSpPr/>
            <p:nvPr/>
          </p:nvSpPr>
          <p:spPr>
            <a:xfrm>
              <a:off x="1013277" y="1497136"/>
              <a:ext cx="575786" cy="575786"/>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rot="10800000">
              <a:off x="1301170" y="2244800"/>
              <a:ext cx="4594352" cy="575786"/>
            </a:xfrm>
            <a:prstGeom prst="homePlate">
              <a:avLst>
                <a:gd name="adj" fmla="val 50000"/>
              </a:avLst>
            </a:prstGeom>
            <a:solidFill>
              <a:srgbClr val="FF7B2F">
                <a:alpha val="6549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txBox="1"/>
            <p:nvPr/>
          </p:nvSpPr>
          <p:spPr>
            <a:xfrm>
              <a:off x="1445116" y="2244800"/>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Political Stability and competition</a:t>
              </a:r>
              <a:endParaRPr sz="2100" b="0" i="0" u="none" strike="noStrike" cap="none">
                <a:solidFill>
                  <a:schemeClr val="lt1"/>
                </a:solidFill>
                <a:latin typeface="Arial"/>
                <a:ea typeface="Arial"/>
                <a:cs typeface="Arial"/>
                <a:sym typeface="Arial"/>
              </a:endParaRPr>
            </a:p>
          </p:txBody>
        </p:sp>
        <p:sp>
          <p:nvSpPr>
            <p:cNvPr id="108" name="Google Shape;108;p4"/>
            <p:cNvSpPr/>
            <p:nvPr/>
          </p:nvSpPr>
          <p:spPr>
            <a:xfrm>
              <a:off x="1013277" y="2244800"/>
              <a:ext cx="575786" cy="575786"/>
            </a:xfrm>
            <a:prstGeom prst="ellipse">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rot="10800000">
              <a:off x="1301170" y="2992463"/>
              <a:ext cx="4594352" cy="575786"/>
            </a:xfrm>
            <a:prstGeom prst="homePlate">
              <a:avLst>
                <a:gd name="adj" fmla="val 50000"/>
              </a:avLst>
            </a:prstGeom>
            <a:solidFill>
              <a:srgbClr val="FF7B2F">
                <a:alpha val="5764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txBox="1"/>
            <p:nvPr/>
          </p:nvSpPr>
          <p:spPr>
            <a:xfrm>
              <a:off x="1445116" y="2992463"/>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Accountability</a:t>
              </a:r>
              <a:endParaRPr sz="2100" b="0" i="0" u="none" strike="noStrike" cap="none">
                <a:solidFill>
                  <a:schemeClr val="lt1"/>
                </a:solidFill>
                <a:latin typeface="Arial"/>
                <a:ea typeface="Arial"/>
                <a:cs typeface="Arial"/>
                <a:sym typeface="Arial"/>
              </a:endParaRPr>
            </a:p>
          </p:txBody>
        </p:sp>
        <p:sp>
          <p:nvSpPr>
            <p:cNvPr id="111" name="Google Shape;111;p4"/>
            <p:cNvSpPr/>
            <p:nvPr/>
          </p:nvSpPr>
          <p:spPr>
            <a:xfrm>
              <a:off x="1013277" y="2992463"/>
              <a:ext cx="575786" cy="575786"/>
            </a:xfrm>
            <a:prstGeom prst="ellipse">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rot="10800000">
              <a:off x="1301170" y="3740127"/>
              <a:ext cx="4594352" cy="575786"/>
            </a:xfrm>
            <a:prstGeom prst="homePlate">
              <a:avLst>
                <a:gd name="adj" fmla="val 50000"/>
              </a:avLst>
            </a:prstGeom>
            <a:solidFill>
              <a:srgbClr val="FF7B2F">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txBox="1"/>
            <p:nvPr/>
          </p:nvSpPr>
          <p:spPr>
            <a:xfrm>
              <a:off x="1445116" y="3740127"/>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Facilitating Public Participation</a:t>
              </a:r>
              <a:endParaRPr sz="2100" b="0" i="0" u="none" strike="noStrike" cap="none">
                <a:solidFill>
                  <a:schemeClr val="lt1"/>
                </a:solidFill>
                <a:latin typeface="Arial"/>
                <a:ea typeface="Arial"/>
                <a:cs typeface="Arial"/>
                <a:sym typeface="Arial"/>
              </a:endParaRPr>
            </a:p>
          </p:txBody>
        </p:sp>
        <p:sp>
          <p:nvSpPr>
            <p:cNvPr id="114" name="Google Shape;114;p4"/>
            <p:cNvSpPr/>
            <p:nvPr/>
          </p:nvSpPr>
          <p:spPr>
            <a:xfrm>
              <a:off x="1013277" y="3740127"/>
              <a:ext cx="575786" cy="575786"/>
            </a:xfrm>
            <a:prstGeom prst="ellipse">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ba45448230_0_162"/>
          <p:cNvSpPr txBox="1">
            <a:spLocks noGrp="1"/>
          </p:cNvSpPr>
          <p:nvPr>
            <p:ph type="title"/>
          </p:nvPr>
        </p:nvSpPr>
        <p:spPr>
          <a:xfrm>
            <a:off x="608635" y="1419041"/>
            <a:ext cx="2286397" cy="24997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tx1"/>
                </a:solidFill>
                <a:latin typeface="Poppins SemiBold"/>
                <a:ea typeface="Poppins SemiBold"/>
                <a:cs typeface="Poppins SemiBold"/>
                <a:sym typeface="Poppins SemiBold"/>
              </a:rPr>
              <a:t>Political Party Composition of 20</a:t>
            </a:r>
            <a:r>
              <a:rPr lang="en-US" sz="2000" baseline="30000" dirty="0">
                <a:solidFill>
                  <a:schemeClr val="tx1"/>
                </a:solidFill>
                <a:latin typeface="Poppins SemiBold"/>
                <a:ea typeface="Poppins SemiBold"/>
                <a:cs typeface="Poppins SemiBold"/>
                <a:sym typeface="Poppins SemiBold"/>
              </a:rPr>
              <a:t>th</a:t>
            </a:r>
            <a:r>
              <a:rPr lang="en-US" sz="2000" dirty="0">
                <a:solidFill>
                  <a:schemeClr val="tx1"/>
                </a:solidFill>
                <a:latin typeface="Poppins SemiBold"/>
                <a:ea typeface="Poppins SemiBold"/>
                <a:cs typeface="Poppins SemiBold"/>
                <a:sym typeface="Poppins SemiBold"/>
              </a:rPr>
              <a:t> People’s Majlis:</a:t>
            </a:r>
            <a:endParaRPr sz="2800" dirty="0">
              <a:solidFill>
                <a:schemeClr val="tx1"/>
              </a:solidFill>
            </a:endParaRPr>
          </a:p>
        </p:txBody>
      </p:sp>
      <p:grpSp>
        <p:nvGrpSpPr>
          <p:cNvPr id="177" name="Google Shape;177;g2ba45448230_0_162"/>
          <p:cNvGrpSpPr/>
          <p:nvPr/>
        </p:nvGrpSpPr>
        <p:grpSpPr>
          <a:xfrm>
            <a:off x="3401343" y="638041"/>
            <a:ext cx="2668836" cy="3373898"/>
            <a:chOff x="2437395" y="434069"/>
            <a:chExt cx="2684024" cy="3389814"/>
          </a:xfrm>
        </p:grpSpPr>
        <p:sp>
          <p:nvSpPr>
            <p:cNvPr id="190" name="Google Shape;190;g2ba45448230_0_162"/>
            <p:cNvSpPr/>
            <p:nvPr/>
          </p:nvSpPr>
          <p:spPr>
            <a:xfrm rot="1655595">
              <a:off x="3545080" y="2315117"/>
              <a:ext cx="543616" cy="45935"/>
            </a:xfrm>
            <a:custGeom>
              <a:avLst/>
              <a:gdLst/>
              <a:ahLst/>
              <a:cxnLst/>
              <a:rect l="l" t="t" r="r" b="b"/>
              <a:pathLst>
                <a:path w="120000" h="120000" extrusionOk="0">
                  <a:moveTo>
                    <a:pt x="0" y="59997"/>
                  </a:moveTo>
                  <a:lnTo>
                    <a:pt x="120000" y="59997"/>
                  </a:lnTo>
                </a:path>
              </a:pathLst>
            </a:cu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178;g2ba45448230_0_162"/>
            <p:cNvSpPr/>
            <p:nvPr/>
          </p:nvSpPr>
          <p:spPr>
            <a:xfrm>
              <a:off x="2446493" y="887313"/>
              <a:ext cx="1132500" cy="566100"/>
            </a:xfrm>
            <a:prstGeom prst="roundRect">
              <a:avLst>
                <a:gd name="adj" fmla="val 10000"/>
              </a:avLst>
            </a:prstGeom>
            <a:solidFill>
              <a:schemeClr val="accent1">
                <a:lumMod val="60000"/>
                <a:lumOff val="40000"/>
                <a:alpha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179;g2ba45448230_0_162"/>
            <p:cNvSpPr txBox="1"/>
            <p:nvPr/>
          </p:nvSpPr>
          <p:spPr>
            <a:xfrm>
              <a:off x="2519284" y="887313"/>
              <a:ext cx="994382" cy="539534"/>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Calibri"/>
                  <a:ea typeface="Calibri"/>
                  <a:cs typeface="Calibri"/>
                  <a:sym typeface="Calibri"/>
                </a:rPr>
                <a:t>Minority Party (12 MPs)</a:t>
              </a:r>
              <a:endParaRPr kumimoji="0" sz="1400" b="0" i="0" u="none" strike="noStrike" kern="0" cap="none" spc="0" normalizeH="0" baseline="0" noProof="0" dirty="0">
                <a:ln>
                  <a:noFill/>
                </a:ln>
                <a:solidFill>
                  <a:srgbClr val="FFF2E7"/>
                </a:solidFill>
                <a:effectLst/>
                <a:uLnTx/>
                <a:uFillTx/>
                <a:latin typeface="Arial"/>
                <a:ea typeface="Arial"/>
                <a:cs typeface="Arial"/>
                <a:sym typeface="Arial"/>
              </a:endParaRPr>
            </a:p>
          </p:txBody>
        </p:sp>
        <p:sp>
          <p:nvSpPr>
            <p:cNvPr id="181" name="Google Shape;181;g2ba45448230_0_162"/>
            <p:cNvSpPr txBox="1"/>
            <p:nvPr/>
          </p:nvSpPr>
          <p:spPr>
            <a:xfrm rot="-2145233">
              <a:off x="3726174" y="434069"/>
              <a:ext cx="27725" cy="27725"/>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4" name="Google Shape;184;g2ba45448230_0_162"/>
            <p:cNvSpPr/>
            <p:nvPr/>
          </p:nvSpPr>
          <p:spPr>
            <a:xfrm rot="1874014" flipV="1">
              <a:off x="3487268" y="1095862"/>
              <a:ext cx="517000" cy="45935"/>
            </a:xfrm>
            <a:custGeom>
              <a:avLst/>
              <a:gdLst/>
              <a:ahLst/>
              <a:cxnLst/>
              <a:rect l="l" t="t" r="r" b="b"/>
              <a:pathLst>
                <a:path w="120000" h="120000" extrusionOk="0">
                  <a:moveTo>
                    <a:pt x="0" y="59997"/>
                  </a:moveTo>
                  <a:lnTo>
                    <a:pt x="120000" y="59997"/>
                  </a:lnTo>
                </a:path>
              </a:pathLst>
            </a:cu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5" name="Google Shape;185;g2ba45448230_0_162"/>
            <p:cNvSpPr txBox="1"/>
            <p:nvPr/>
          </p:nvSpPr>
          <p:spPr>
            <a:xfrm rot="2145233">
              <a:off x="3726252" y="759562"/>
              <a:ext cx="27725" cy="27725"/>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6" name="Google Shape;186;g2ba45448230_0_162"/>
            <p:cNvSpPr/>
            <p:nvPr/>
          </p:nvSpPr>
          <p:spPr>
            <a:xfrm>
              <a:off x="3966633" y="2035467"/>
              <a:ext cx="1132500" cy="566100"/>
            </a:xfrm>
            <a:prstGeom prst="roundRect">
              <a:avLst>
                <a:gd name="adj" fmla="val 10000"/>
              </a:avLst>
            </a:prstGeom>
            <a:solidFill>
              <a:srgbClr val="45E0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7" name="Google Shape;187;g2ba45448230_0_162"/>
            <p:cNvSpPr txBox="1"/>
            <p:nvPr/>
          </p:nvSpPr>
          <p:spPr>
            <a:xfrm>
              <a:off x="4072233" y="2079271"/>
              <a:ext cx="965872" cy="462406"/>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PNC (75)</a:t>
              </a:r>
              <a:endParaRPr kumimoji="0" sz="1400" b="0" i="0" u="none" strike="noStrike" kern="0" cap="none" spc="0" normalizeH="0" baseline="0" noProof="0" dirty="0">
                <a:ln>
                  <a:noFill/>
                </a:ln>
                <a:solidFill>
                  <a:srgbClr val="FFF2E7"/>
                </a:solidFill>
                <a:effectLst/>
                <a:uLnTx/>
                <a:uFillTx/>
                <a:latin typeface="Arial"/>
                <a:ea typeface="Arial"/>
                <a:cs typeface="Arial"/>
                <a:sym typeface="Arial"/>
              </a:endParaRPr>
            </a:p>
          </p:txBody>
        </p:sp>
        <p:sp>
          <p:nvSpPr>
            <p:cNvPr id="188" name="Google Shape;188;g2ba45448230_0_162"/>
            <p:cNvSpPr/>
            <p:nvPr/>
          </p:nvSpPr>
          <p:spPr>
            <a:xfrm>
              <a:off x="2437395" y="2067162"/>
              <a:ext cx="1132500" cy="566100"/>
            </a:xfrm>
            <a:prstGeom prst="roundRect">
              <a:avLst>
                <a:gd name="adj" fmla="val 10000"/>
              </a:avLst>
            </a:prstGeom>
            <a:solidFill>
              <a:schemeClr val="accent1">
                <a:lumMod val="60000"/>
                <a:lumOff val="40000"/>
                <a:alpha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9" name="Google Shape;189;g2ba45448230_0_162"/>
            <p:cNvSpPr txBox="1"/>
            <p:nvPr/>
          </p:nvSpPr>
          <p:spPr>
            <a:xfrm>
              <a:off x="2518112" y="2137129"/>
              <a:ext cx="1051783" cy="491912"/>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Calibri"/>
                  <a:ea typeface="Calibri"/>
                  <a:cs typeface="Calibri"/>
                  <a:sym typeface="Calibri"/>
                </a:rPr>
                <a:t>Majority Party (75 MPs)</a:t>
              </a:r>
              <a:endParaRPr kumimoji="0" sz="1400" b="0" i="0" u="none" strike="noStrike" kern="0" cap="none" spc="0" normalizeH="0" baseline="0" noProof="0" dirty="0">
                <a:ln>
                  <a:noFill/>
                </a:ln>
                <a:solidFill>
                  <a:srgbClr val="FFF2E7"/>
                </a:solidFill>
                <a:effectLst/>
                <a:uLnTx/>
                <a:uFillTx/>
                <a:latin typeface="Arial"/>
                <a:ea typeface="Arial"/>
                <a:cs typeface="Arial"/>
                <a:sym typeface="Arial"/>
              </a:endParaRPr>
            </a:p>
          </p:txBody>
        </p:sp>
        <p:sp>
          <p:nvSpPr>
            <p:cNvPr id="191" name="Google Shape;191;g2ba45448230_0_162"/>
            <p:cNvSpPr txBox="1"/>
            <p:nvPr/>
          </p:nvSpPr>
          <p:spPr>
            <a:xfrm rot="-4256023">
              <a:off x="3705629" y="2204098"/>
              <a:ext cx="68879" cy="68879"/>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192;g2ba45448230_0_162"/>
            <p:cNvSpPr/>
            <p:nvPr/>
          </p:nvSpPr>
          <p:spPr>
            <a:xfrm>
              <a:off x="3988919" y="736478"/>
              <a:ext cx="1132500" cy="566100"/>
            </a:xfrm>
            <a:prstGeom prst="roundRect">
              <a:avLst>
                <a:gd name="adj" fmla="val 10000"/>
              </a:avLst>
            </a:prstGeom>
            <a:solidFill>
              <a:srgbClr val="F8C301"/>
            </a:solidFill>
            <a:ln w="25400" cap="flat" cmpd="sng">
              <a:solidFill>
                <a:srgbClr val="FCC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5" name="Google Shape;195;g2ba45448230_0_162"/>
            <p:cNvSpPr txBox="1"/>
            <p:nvPr/>
          </p:nvSpPr>
          <p:spPr>
            <a:xfrm rot="-3328150">
              <a:off x="3720301" y="2544183"/>
              <a:ext cx="39693" cy="39693"/>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199;g2ba45448230_0_162"/>
            <p:cNvSpPr txBox="1"/>
            <p:nvPr/>
          </p:nvSpPr>
          <p:spPr>
            <a:xfrm>
              <a:off x="3728825" y="2878423"/>
              <a:ext cx="22500" cy="22500"/>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200;g2ba45448230_0_162"/>
            <p:cNvSpPr/>
            <p:nvPr/>
          </p:nvSpPr>
          <p:spPr>
            <a:xfrm>
              <a:off x="3966633" y="2606642"/>
              <a:ext cx="1132500" cy="566100"/>
            </a:xfrm>
            <a:prstGeom prst="roundRect">
              <a:avLst>
                <a:gd name="adj" fmla="val 10000"/>
              </a:avLst>
            </a:prstGeom>
            <a:solidFill>
              <a:srgbClr val="FF0000">
                <a:alpha val="6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201;g2ba45448230_0_162"/>
            <p:cNvSpPr txBox="1"/>
            <p:nvPr/>
          </p:nvSpPr>
          <p:spPr>
            <a:xfrm>
              <a:off x="4068828" y="2626718"/>
              <a:ext cx="1013589" cy="529608"/>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JP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3" name="Google Shape;203;g2ba45448230_0_162"/>
            <p:cNvSpPr txBox="1"/>
            <p:nvPr/>
          </p:nvSpPr>
          <p:spPr>
            <a:xfrm rot="3328150">
              <a:off x="3720157" y="3195469"/>
              <a:ext cx="39693" cy="39693"/>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204;g2ba45448230_0_162"/>
            <p:cNvSpPr/>
            <p:nvPr/>
          </p:nvSpPr>
          <p:spPr>
            <a:xfrm>
              <a:off x="3966633" y="3257783"/>
              <a:ext cx="1132500" cy="566100"/>
            </a:xfrm>
            <a:prstGeom prst="roundRect">
              <a:avLst>
                <a:gd name="adj" fmla="val 10000"/>
              </a:avLst>
            </a:prstGeom>
            <a:solidFill>
              <a:srgbClr val="F67D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205;g2ba45448230_0_162"/>
            <p:cNvSpPr txBox="1"/>
            <p:nvPr/>
          </p:nvSpPr>
          <p:spPr>
            <a:xfrm>
              <a:off x="4047221" y="3305413"/>
              <a:ext cx="1035196" cy="502054"/>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MDA (2)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7" name="Google Shape;207;g2ba45448230_0_162"/>
            <p:cNvSpPr txBox="1"/>
            <p:nvPr/>
          </p:nvSpPr>
          <p:spPr>
            <a:xfrm rot="4256023">
              <a:off x="3705642" y="3506368"/>
              <a:ext cx="68879" cy="68879"/>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500"/>
                <a:buFont typeface="Arial"/>
                <a:buNone/>
                <a:tabLst/>
                <a:defRPr/>
              </a:pPr>
              <a:endParaRPr kumimoji="0" sz="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g2ba45448230_0_162"/>
            <p:cNvSpPr/>
            <p:nvPr/>
          </p:nvSpPr>
          <p:spPr>
            <a:xfrm>
              <a:off x="3973364" y="1387282"/>
              <a:ext cx="1132500" cy="566100"/>
            </a:xfrm>
            <a:prstGeom prst="roundRect">
              <a:avLst>
                <a:gd name="adj" fmla="val 10000"/>
              </a:avLst>
            </a:prstGeom>
            <a:solidFill>
              <a:schemeClr val="accent6">
                <a:lumMod val="65000"/>
                <a:alpha val="6941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g2ba45448230_0_162"/>
            <p:cNvSpPr txBox="1"/>
            <p:nvPr/>
          </p:nvSpPr>
          <p:spPr>
            <a:xfrm>
              <a:off x="3956713" y="1444892"/>
              <a:ext cx="1132500" cy="485293"/>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Independents (2)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pic>
        <p:nvPicPr>
          <p:cNvPr id="211" name="Google Shape;211;g2ba45448230_0_162" descr="pnc"/>
          <p:cNvPicPr preferRelativeResize="0"/>
          <p:nvPr/>
        </p:nvPicPr>
        <p:blipFill rotWithShape="1">
          <a:blip r:embed="rId3">
            <a:alphaModFix/>
          </a:blip>
          <a:srcRect/>
          <a:stretch/>
        </p:blipFill>
        <p:spPr>
          <a:xfrm>
            <a:off x="6169005" y="2340603"/>
            <a:ext cx="416150" cy="381088"/>
          </a:xfrm>
          <a:prstGeom prst="rect">
            <a:avLst/>
          </a:prstGeom>
          <a:noFill/>
          <a:ln>
            <a:noFill/>
          </a:ln>
        </p:spPr>
      </p:pic>
      <p:pic>
        <p:nvPicPr>
          <p:cNvPr id="212" name="Google Shape;212;g2ba45448230_0_162" descr="mdp"/>
          <p:cNvPicPr preferRelativeResize="0"/>
          <p:nvPr/>
        </p:nvPicPr>
        <p:blipFill rotWithShape="1">
          <a:blip r:embed="rId4">
            <a:alphaModFix/>
          </a:blip>
          <a:srcRect/>
          <a:stretch/>
        </p:blipFill>
        <p:spPr>
          <a:xfrm>
            <a:off x="6169006" y="1142013"/>
            <a:ext cx="416149" cy="360459"/>
          </a:xfrm>
          <a:prstGeom prst="rect">
            <a:avLst/>
          </a:prstGeom>
          <a:noFill/>
          <a:ln>
            <a:noFill/>
          </a:ln>
        </p:spPr>
      </p:pic>
      <p:pic>
        <p:nvPicPr>
          <p:cNvPr id="214" name="Google Shape;214;g2ba45448230_0_162" descr="jumhooree"/>
          <p:cNvPicPr preferRelativeResize="0"/>
          <p:nvPr/>
        </p:nvPicPr>
        <p:blipFill rotWithShape="1">
          <a:blip r:embed="rId5">
            <a:alphaModFix/>
          </a:blip>
          <a:srcRect/>
          <a:stretch/>
        </p:blipFill>
        <p:spPr>
          <a:xfrm>
            <a:off x="6169005" y="2928965"/>
            <a:ext cx="416150" cy="391576"/>
          </a:xfrm>
          <a:prstGeom prst="rect">
            <a:avLst/>
          </a:prstGeom>
          <a:noFill/>
          <a:ln>
            <a:noFill/>
          </a:ln>
        </p:spPr>
      </p:pic>
      <p:pic>
        <p:nvPicPr>
          <p:cNvPr id="215" name="Google Shape;215;g2ba45448230_0_162" descr="mda"/>
          <p:cNvPicPr preferRelativeResize="0"/>
          <p:nvPr/>
        </p:nvPicPr>
        <p:blipFill rotWithShape="1">
          <a:blip r:embed="rId6">
            <a:alphaModFix/>
          </a:blip>
          <a:srcRect/>
          <a:stretch/>
        </p:blipFill>
        <p:spPr>
          <a:xfrm>
            <a:off x="6191420" y="3563271"/>
            <a:ext cx="393735" cy="391576"/>
          </a:xfrm>
          <a:prstGeom prst="rect">
            <a:avLst/>
          </a:prstGeom>
          <a:noFill/>
          <a:ln>
            <a:noFill/>
          </a:ln>
        </p:spPr>
      </p:pic>
      <p:sp>
        <p:nvSpPr>
          <p:cNvPr id="7" name="TextBox 6">
            <a:extLst>
              <a:ext uri="{FF2B5EF4-FFF2-40B4-BE49-F238E27FC236}">
                <a16:creationId xmlns:a16="http://schemas.microsoft.com/office/drawing/2014/main" id="{31188D14-CC96-4C9A-C922-6AA93CD27C9F}"/>
              </a:ext>
            </a:extLst>
          </p:cNvPr>
          <p:cNvSpPr txBox="1"/>
          <p:nvPr/>
        </p:nvSpPr>
        <p:spPr>
          <a:xfrm>
            <a:off x="4518012" y="4609795"/>
            <a:ext cx="860167" cy="2862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MNP (1)</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Google Shape;78;p2" descr="mnp">
            <a:extLst>
              <a:ext uri="{FF2B5EF4-FFF2-40B4-BE49-F238E27FC236}">
                <a16:creationId xmlns:a16="http://schemas.microsoft.com/office/drawing/2014/main" id="{5D8E236E-C37E-9B51-236E-B30396204C88}"/>
              </a:ext>
            </a:extLst>
          </p:cNvPr>
          <p:cNvPicPr preferRelativeResize="0"/>
          <p:nvPr/>
        </p:nvPicPr>
        <p:blipFill rotWithShape="1">
          <a:blip r:embed="rId7">
            <a:alphaModFix/>
          </a:blip>
          <a:srcRect/>
          <a:stretch/>
        </p:blipFill>
        <p:spPr>
          <a:xfrm>
            <a:off x="6191420" y="4218219"/>
            <a:ext cx="393735" cy="391576"/>
          </a:xfrm>
          <a:prstGeom prst="rect">
            <a:avLst/>
          </a:prstGeom>
          <a:noFill/>
          <a:ln>
            <a:noFill/>
          </a:ln>
        </p:spPr>
      </p:pic>
      <p:sp>
        <p:nvSpPr>
          <p:cNvPr id="13" name="Google Shape;204;g2ba45448230_0_162">
            <a:extLst>
              <a:ext uri="{FF2B5EF4-FFF2-40B4-BE49-F238E27FC236}">
                <a16:creationId xmlns:a16="http://schemas.microsoft.com/office/drawing/2014/main" id="{BB2D1ABD-585F-0286-0226-C43DE6889F42}"/>
              </a:ext>
            </a:extLst>
          </p:cNvPr>
          <p:cNvSpPr/>
          <p:nvPr/>
        </p:nvSpPr>
        <p:spPr>
          <a:xfrm>
            <a:off x="4929877" y="4115141"/>
            <a:ext cx="1126091" cy="563442"/>
          </a:xfrm>
          <a:prstGeom prst="roundRect">
            <a:avLst>
              <a:gd name="adj" fmla="val 10000"/>
            </a:avLst>
          </a:prstGeom>
          <a:solidFill>
            <a:srgbClr val="1E42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 name="Google Shape;205;g2ba45448230_0_162">
            <a:extLst>
              <a:ext uri="{FF2B5EF4-FFF2-40B4-BE49-F238E27FC236}">
                <a16:creationId xmlns:a16="http://schemas.microsoft.com/office/drawing/2014/main" id="{18CFC8FB-ACEE-8D35-4084-8D77EF3526B7}"/>
              </a:ext>
            </a:extLst>
          </p:cNvPr>
          <p:cNvSpPr txBox="1"/>
          <p:nvPr/>
        </p:nvSpPr>
        <p:spPr>
          <a:xfrm>
            <a:off x="4978253" y="4151629"/>
            <a:ext cx="1029338" cy="499697"/>
          </a:xfrm>
          <a:prstGeom prst="rect">
            <a:avLst/>
          </a:prstGeom>
          <a:noFill/>
          <a:ln>
            <a:noFill/>
          </a:ln>
        </p:spPr>
        <p:txBody>
          <a:bodyPr spcFirstLastPara="1" wrap="square" lIns="8875" tIns="8875" rIns="8875" bIns="8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MNP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6" name="TextBox 15">
            <a:extLst>
              <a:ext uri="{FF2B5EF4-FFF2-40B4-BE49-F238E27FC236}">
                <a16:creationId xmlns:a16="http://schemas.microsoft.com/office/drawing/2014/main" id="{83DCAF3D-24EE-C96E-24F9-56B374824A3E}"/>
              </a:ext>
            </a:extLst>
          </p:cNvPr>
          <p:cNvSpPr txBox="1"/>
          <p:nvPr/>
        </p:nvSpPr>
        <p:spPr>
          <a:xfrm>
            <a:off x="4972464" y="1158307"/>
            <a:ext cx="1100084" cy="286232"/>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MDP (</a:t>
            </a:r>
            <a:r>
              <a:rPr kumimoji="0" lang="en-US" sz="1400" b="0" i="0" u="none" strike="noStrike" kern="0" cap="none" spc="0" normalizeH="0" baseline="0" noProof="0" dirty="0">
                <a:ln>
                  <a:noFill/>
                </a:ln>
                <a:solidFill>
                  <a:srgbClr val="FFF2E7"/>
                </a:solidFill>
                <a:effectLst/>
                <a:uLnTx/>
                <a:uFillTx/>
                <a:latin typeface="Arial"/>
                <a:cs typeface="Arial"/>
                <a:sym typeface="Arial"/>
              </a:rPr>
              <a:t>12</a:t>
            </a:r>
            <a:r>
              <a:rPr kumimoji="0" lang="en-US" sz="1400" b="0" i="0" u="none" strike="noStrike" kern="0" cap="none" spc="0" normalizeH="0" baseline="0" noProof="0" dirty="0">
                <a:ln>
                  <a:noFill/>
                </a:ln>
                <a:solidFill>
                  <a:srgbClr val="FFF2E7"/>
                </a:solidFill>
                <a:effectLst/>
                <a:uLnTx/>
                <a:uFillTx/>
                <a:latin typeface="Arial"/>
                <a:ea typeface="Arial"/>
                <a:cs typeface="Arial"/>
                <a:sym typeface="Aria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2ba45448230_0_0"/>
          <p:cNvSpPr txBox="1">
            <a:spLocks noGrp="1"/>
          </p:cNvSpPr>
          <p:nvPr>
            <p:ph type="title" idx="4294967295"/>
          </p:nvPr>
        </p:nvSpPr>
        <p:spPr>
          <a:xfrm>
            <a:off x="638762" y="212863"/>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tx1"/>
                </a:solidFill>
                <a:latin typeface="Poppins SemiBold"/>
                <a:ea typeface="Poppins SemiBold"/>
                <a:cs typeface="Poppins SemiBold"/>
                <a:sym typeface="Poppins SemiBold"/>
              </a:rPr>
              <a:t>Political Party Composition of 20</a:t>
            </a:r>
            <a:r>
              <a:rPr lang="en-US" sz="2000" baseline="30000" dirty="0">
                <a:solidFill>
                  <a:schemeClr val="tx1"/>
                </a:solidFill>
                <a:latin typeface="Poppins SemiBold"/>
                <a:ea typeface="Poppins SemiBold"/>
                <a:cs typeface="Poppins SemiBold"/>
                <a:sym typeface="Poppins SemiBold"/>
              </a:rPr>
              <a:t>th</a:t>
            </a:r>
            <a:r>
              <a:rPr lang="en-US" sz="2000" dirty="0">
                <a:solidFill>
                  <a:schemeClr val="tx1"/>
                </a:solidFill>
                <a:latin typeface="Poppins SemiBold"/>
                <a:ea typeface="Poppins SemiBold"/>
                <a:cs typeface="Poppins SemiBold"/>
                <a:sym typeface="Poppins SemiBold"/>
              </a:rPr>
              <a:t> People’s Majlis:</a:t>
            </a:r>
            <a:endParaRPr sz="2800" dirty="0">
              <a:solidFill>
                <a:schemeClr val="tx1"/>
              </a:solidFill>
            </a:endParaRPr>
          </a:p>
        </p:txBody>
      </p:sp>
      <p:pic>
        <p:nvPicPr>
          <p:cNvPr id="3" name="Picture 2">
            <a:extLst>
              <a:ext uri="{FF2B5EF4-FFF2-40B4-BE49-F238E27FC236}">
                <a16:creationId xmlns:a16="http://schemas.microsoft.com/office/drawing/2014/main" id="{63A7477A-9466-6E01-0BCB-F7BB46C3C81B}"/>
              </a:ext>
            </a:extLst>
          </p:cNvPr>
          <p:cNvPicPr>
            <a:picLocks noChangeAspect="1"/>
          </p:cNvPicPr>
          <p:nvPr/>
        </p:nvPicPr>
        <p:blipFill>
          <a:blip r:embed="rId3"/>
          <a:stretch>
            <a:fillRect/>
          </a:stretch>
        </p:blipFill>
        <p:spPr>
          <a:xfrm>
            <a:off x="581162" y="785563"/>
            <a:ext cx="7135221" cy="35723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393131" y="63808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rPr>
              <a:t>Role of Political Parties in the Parliament</a:t>
            </a:r>
            <a:endParaRPr sz="2800" dirty="0"/>
          </a:p>
        </p:txBody>
      </p:sp>
      <p:sp>
        <p:nvSpPr>
          <p:cNvPr id="170" name="Google Shape;170;p7"/>
          <p:cNvSpPr/>
          <p:nvPr/>
        </p:nvSpPr>
        <p:spPr>
          <a:xfrm>
            <a:off x="964095" y="1640832"/>
            <a:ext cx="7215809" cy="27135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Majority Leader </a:t>
            </a:r>
            <a:r>
              <a:rPr lang="en-US" sz="1800" b="0" i="0" u="none" strike="noStrike" cap="none" dirty="0">
                <a:solidFill>
                  <a:srgbClr val="000000"/>
                </a:solidFill>
                <a:latin typeface="Calibri"/>
                <a:ea typeface="Calibri"/>
                <a:cs typeface="Calibri"/>
                <a:sym typeface="Calibri"/>
              </a:rPr>
              <a:t>- the ranking member representing the party or parties controlling the most number of seats in Parliament.</a:t>
            </a:r>
            <a:endParaRPr lang="en-US" dirty="0">
              <a:ea typeface="Calibri"/>
            </a:endParaRPr>
          </a:p>
          <a:p>
            <a:pPr marL="0" marR="0" lvl="0" indent="0" algn="just" rtl="0">
              <a:spcBef>
                <a:spcPts val="0"/>
              </a:spcBef>
              <a:spcAft>
                <a:spcPts val="0"/>
              </a:spcAft>
              <a:buClr>
                <a:srgbClr val="000000"/>
              </a:buClr>
              <a:buSzPts val="1800"/>
              <a:buFont typeface="Arial"/>
              <a:buNone/>
            </a:pPr>
            <a:br>
              <a:rPr lang="en-US" sz="1800" b="0" i="0" u="none" strike="noStrike" cap="none" dirty="0">
                <a:solidFill>
                  <a:srgbClr val="000000"/>
                </a:solidFill>
                <a:latin typeface="Calibri"/>
                <a:ea typeface="Calibri"/>
                <a:cs typeface="Calibri"/>
                <a:sym typeface="Calibri"/>
              </a:rPr>
            </a:br>
            <a:r>
              <a:rPr lang="en-US" sz="1800" b="1" i="0" u="none" strike="noStrike" cap="none" dirty="0">
                <a:solidFill>
                  <a:srgbClr val="000000"/>
                </a:solidFill>
                <a:latin typeface="Calibri"/>
                <a:ea typeface="Calibri"/>
                <a:cs typeface="Calibri"/>
                <a:sym typeface="Calibri"/>
              </a:rPr>
              <a:t>Minority Leader </a:t>
            </a:r>
            <a:r>
              <a:rPr lang="en-US" sz="1800" b="0" i="0" u="none" strike="noStrike" cap="none" dirty="0">
                <a:solidFill>
                  <a:srgbClr val="000000"/>
                </a:solidFill>
                <a:latin typeface="Calibri"/>
                <a:ea typeface="Calibri"/>
                <a:cs typeface="Calibri"/>
                <a:sym typeface="Calibri"/>
              </a:rPr>
              <a:t>- the ranking member representing the party or parties controlling the second most number of seats in </a:t>
            </a:r>
            <a:r>
              <a:rPr lang="en-US" sz="1800" dirty="0">
                <a:latin typeface="Calibri"/>
                <a:ea typeface="Calibri"/>
                <a:cs typeface="Calibri"/>
                <a:sym typeface="Calibri"/>
              </a:rPr>
              <a:t>Parliament</a:t>
            </a:r>
            <a:r>
              <a:rPr lang="en-US" sz="18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spcBef>
                <a:spcPts val="1000"/>
              </a:spcBef>
              <a:spcAft>
                <a:spcPts val="0"/>
              </a:spcAft>
              <a:buClr>
                <a:srgbClr val="000000"/>
              </a:buClr>
              <a:buSzPts val="1800"/>
              <a:buFont typeface="Arial"/>
              <a:buNone/>
            </a:pPr>
            <a:br>
              <a:rPr lang="en-US" sz="1800" b="0" i="0" u="none" strike="noStrike" cap="none" dirty="0">
                <a:solidFill>
                  <a:srgbClr val="000000"/>
                </a:solidFill>
                <a:latin typeface="Calibri"/>
                <a:ea typeface="Calibri"/>
                <a:cs typeface="Calibri"/>
                <a:sym typeface="Calibri"/>
              </a:rPr>
            </a:br>
            <a:r>
              <a:rPr lang="en-US" sz="1800" b="1" i="0" u="none" strike="noStrike" cap="none" dirty="0">
                <a:solidFill>
                  <a:srgbClr val="000000"/>
                </a:solidFill>
                <a:latin typeface="Calibri"/>
                <a:ea typeface="Calibri"/>
                <a:cs typeface="Calibri"/>
                <a:sym typeface="Calibri"/>
              </a:rPr>
              <a:t>Parliamentary Group </a:t>
            </a:r>
            <a:r>
              <a:rPr lang="en-US" sz="1800" b="1" dirty="0">
                <a:latin typeface="Calibri"/>
                <a:ea typeface="Calibri"/>
                <a:cs typeface="Calibri"/>
                <a:sym typeface="Calibri"/>
              </a:rPr>
              <a:t>L</a:t>
            </a:r>
            <a:r>
              <a:rPr lang="en-US" sz="1800" b="1" i="0" u="none" strike="noStrike" cap="none" dirty="0">
                <a:solidFill>
                  <a:srgbClr val="000000"/>
                </a:solidFill>
                <a:latin typeface="Calibri"/>
                <a:ea typeface="Calibri"/>
                <a:cs typeface="Calibri"/>
                <a:sym typeface="Calibri"/>
              </a:rPr>
              <a:t>eader </a:t>
            </a:r>
            <a:r>
              <a:rPr lang="en-US" sz="1800" b="0" i="0" u="none" strike="noStrike" cap="none" dirty="0">
                <a:solidFill>
                  <a:srgbClr val="000000"/>
                </a:solidFill>
                <a:latin typeface="Calibri"/>
                <a:ea typeface="Calibri"/>
                <a:cs typeface="Calibri"/>
                <a:sym typeface="Calibri"/>
              </a:rPr>
              <a:t>- member who determines the will of each political party represented in the Parliament during the debates and other matters</a:t>
            </a:r>
            <a:endParaRPr sz="1400" b="0" i="0" u="none" strike="noStrike" cap="none" dirty="0">
              <a:solidFill>
                <a:srgbClr val="000000"/>
              </a:solidFill>
              <a:latin typeface="Arial"/>
              <a:ea typeface="Arial"/>
              <a:cs typeface="Arial"/>
              <a:sym typeface="Arial"/>
            </a:endParaRPr>
          </a:p>
        </p:txBody>
      </p:sp>
      <p:sp>
        <p:nvSpPr>
          <p:cNvPr id="171" name="Google Shape;171;p7"/>
          <p:cNvSpPr/>
          <p:nvPr/>
        </p:nvSpPr>
        <p:spPr>
          <a:xfrm>
            <a:off x="6684001" y="351889"/>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p7" descr="Head with gears"/>
          <p:cNvPicPr preferRelativeResize="0"/>
          <p:nvPr/>
        </p:nvPicPr>
        <p:blipFill rotWithShape="1">
          <a:blip r:embed="rId3">
            <a:alphaModFix/>
          </a:blip>
          <a:srcRect/>
          <a:stretch/>
        </p:blipFill>
        <p:spPr>
          <a:xfrm>
            <a:off x="6814368" y="419826"/>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p:nvPr/>
        </p:nvSpPr>
        <p:spPr>
          <a:xfrm>
            <a:off x="6440123" y="619722"/>
            <a:ext cx="1360591" cy="111470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9"/>
          <p:cNvSpPr txBox="1"/>
          <p:nvPr/>
        </p:nvSpPr>
        <p:spPr>
          <a:xfrm>
            <a:off x="631730" y="1569956"/>
            <a:ext cx="8174391" cy="2100645"/>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en-US" sz="1800" b="0" i="0" u="none" strike="noStrike" cap="none" dirty="0">
                <a:solidFill>
                  <a:srgbClr val="000000"/>
                </a:solidFill>
                <a:latin typeface="Poppins"/>
                <a:ea typeface="Poppins"/>
                <a:cs typeface="Poppins"/>
                <a:sym typeface="Poppins"/>
              </a:rPr>
              <a:t>Role play to increase Party membership</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Poppins"/>
                <a:ea typeface="Poppins"/>
                <a:cs typeface="Poppins"/>
                <a:sym typeface="Poppins"/>
              </a:rPr>
              <a:t>Discuss the basic principles and philosophies of your party and ways to increase the membership number.</a:t>
            </a:r>
            <a:endParaRPr sz="2800" b="0" i="0" u="none" strike="noStrike" cap="none" dirty="0">
              <a:solidFill>
                <a:srgbClr val="000000"/>
              </a:solidFill>
              <a:latin typeface="Poppins"/>
              <a:ea typeface="Poppins"/>
              <a:cs typeface="Poppins"/>
              <a:sym typeface="Poppins"/>
            </a:endParaRPr>
          </a:p>
        </p:txBody>
      </p:sp>
      <p:sp>
        <p:nvSpPr>
          <p:cNvPr id="198" name="Google Shape;198;p9"/>
          <p:cNvSpPr txBox="1"/>
          <p:nvPr/>
        </p:nvSpPr>
        <p:spPr>
          <a:xfrm>
            <a:off x="780861" y="1569956"/>
            <a:ext cx="7261500" cy="572700"/>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199" name="Google Shape;199;p9"/>
          <p:cNvSpPr txBox="1">
            <a:spLocks noGrp="1"/>
          </p:cNvSpPr>
          <p:nvPr>
            <p:ph type="title"/>
          </p:nvPr>
        </p:nvSpPr>
        <p:spPr>
          <a:xfrm>
            <a:off x="720000" y="79538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Activity:</a:t>
            </a:r>
            <a:endParaRPr/>
          </a:p>
        </p:txBody>
      </p:sp>
      <p:pic>
        <p:nvPicPr>
          <p:cNvPr id="200" name="Google Shape;200;p9" descr="Open book"/>
          <p:cNvPicPr preferRelativeResize="0"/>
          <p:nvPr/>
        </p:nvPicPr>
        <p:blipFill rotWithShape="1">
          <a:blip r:embed="rId3">
            <a:alphaModFix/>
          </a:blip>
          <a:srcRect/>
          <a:stretch/>
        </p:blipFill>
        <p:spPr>
          <a:xfrm>
            <a:off x="6750604" y="856159"/>
            <a:ext cx="572700" cy="572700"/>
          </a:xfrm>
          <a:prstGeom prst="rect">
            <a:avLst/>
          </a:prstGeom>
          <a:noFill/>
          <a:ln>
            <a:noFill/>
          </a:ln>
        </p:spPr>
      </p:pic>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1116</Words>
  <Application>Microsoft Office PowerPoint</Application>
  <PresentationFormat>On-screen Show (16:9)</PresentationFormat>
  <Paragraphs>78</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Civic Education by Slidesgo</vt:lpstr>
      <vt:lpstr>1_Civic Education by Slidesgo</vt:lpstr>
      <vt:lpstr>2_Civic Education by Slidesgo</vt:lpstr>
      <vt:lpstr> Political Parties and their Roles in the Parliament</vt:lpstr>
      <vt:lpstr>Guess these Logos…</vt:lpstr>
      <vt:lpstr>What is a Political Party?</vt:lpstr>
      <vt:lpstr>The Role of Political Parties in a Democracy</vt:lpstr>
      <vt:lpstr>Political Party Composition of 20th People’s Majlis:</vt:lpstr>
      <vt:lpstr>Political Party Composition of 20th People’s Majlis:</vt:lpstr>
      <vt:lpstr>Role of Political Parties in the Parliament</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Political Parties and their Roles in the Parliament</dc:title>
  <dc:creator>Adam Mufassir</dc:creator>
  <cp:lastModifiedBy>Seeniya Saeed</cp:lastModifiedBy>
  <cp:revision>7</cp:revision>
  <dcterms:modified xsi:type="dcterms:W3CDTF">2024-09-22T05:09:31Z</dcterms:modified>
</cp:coreProperties>
</file>